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91" r:id="rId15"/>
    <p:sldId id="292" r:id="rId16"/>
    <p:sldId id="270" r:id="rId17"/>
    <p:sldId id="271" r:id="rId18"/>
    <p:sldId id="286" r:id="rId19"/>
    <p:sldId id="287" r:id="rId20"/>
    <p:sldId id="288" r:id="rId21"/>
    <p:sldId id="289" r:id="rId22"/>
    <p:sldId id="290" r:id="rId23"/>
    <p:sldId id="275" r:id="rId24"/>
    <p:sldId id="276" r:id="rId25"/>
    <p:sldId id="277" r:id="rId26"/>
    <p:sldId id="278" r:id="rId27"/>
    <p:sldId id="279" r:id="rId28"/>
    <p:sldId id="280" r:id="rId29"/>
    <p:sldId id="281" r:id="rId30"/>
    <p:sldId id="282" r:id="rId31"/>
    <p:sldId id="283" r:id="rId32"/>
    <p:sldId id="284" r:id="rId33"/>
    <p:sldId id="285"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84"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347ADD1-8F57-4AD2-A4A7-1D9672DC5DDA}"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20C20-AD9E-4B69-87D8-3AD3BEA21814}" type="slidenum">
              <a:rPr lang="en-US" smtClean="0"/>
              <a:t>‹#›</a:t>
            </a:fld>
            <a:endParaRPr lang="en-US"/>
          </a:p>
        </p:txBody>
      </p:sp>
    </p:spTree>
    <p:extLst>
      <p:ext uri="{BB962C8B-B14F-4D97-AF65-F5344CB8AC3E}">
        <p14:creationId xmlns:p14="http://schemas.microsoft.com/office/powerpoint/2010/main" val="2765938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47ADD1-8F57-4AD2-A4A7-1D9672DC5DDA}"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20C20-AD9E-4B69-87D8-3AD3BEA21814}" type="slidenum">
              <a:rPr lang="en-US" smtClean="0"/>
              <a:t>‹#›</a:t>
            </a:fld>
            <a:endParaRPr lang="en-US"/>
          </a:p>
        </p:txBody>
      </p:sp>
    </p:spTree>
    <p:extLst>
      <p:ext uri="{BB962C8B-B14F-4D97-AF65-F5344CB8AC3E}">
        <p14:creationId xmlns:p14="http://schemas.microsoft.com/office/powerpoint/2010/main" val="4247019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47ADD1-8F57-4AD2-A4A7-1D9672DC5DDA}"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20C20-AD9E-4B69-87D8-3AD3BEA21814}" type="slidenum">
              <a:rPr lang="en-US" smtClean="0"/>
              <a:t>‹#›</a:t>
            </a:fld>
            <a:endParaRPr lang="en-US"/>
          </a:p>
        </p:txBody>
      </p:sp>
    </p:spTree>
    <p:extLst>
      <p:ext uri="{BB962C8B-B14F-4D97-AF65-F5344CB8AC3E}">
        <p14:creationId xmlns:p14="http://schemas.microsoft.com/office/powerpoint/2010/main" val="495551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47ADD1-8F57-4AD2-A4A7-1D9672DC5DDA}"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20C20-AD9E-4B69-87D8-3AD3BEA21814}" type="slidenum">
              <a:rPr lang="en-US" smtClean="0"/>
              <a:t>‹#›</a:t>
            </a:fld>
            <a:endParaRPr lang="en-US"/>
          </a:p>
        </p:txBody>
      </p:sp>
    </p:spTree>
    <p:extLst>
      <p:ext uri="{BB962C8B-B14F-4D97-AF65-F5344CB8AC3E}">
        <p14:creationId xmlns:p14="http://schemas.microsoft.com/office/powerpoint/2010/main" val="3035158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47ADD1-8F57-4AD2-A4A7-1D9672DC5DDA}"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20C20-AD9E-4B69-87D8-3AD3BEA21814}" type="slidenum">
              <a:rPr lang="en-US" smtClean="0"/>
              <a:t>‹#›</a:t>
            </a:fld>
            <a:endParaRPr lang="en-US"/>
          </a:p>
        </p:txBody>
      </p:sp>
    </p:spTree>
    <p:extLst>
      <p:ext uri="{BB962C8B-B14F-4D97-AF65-F5344CB8AC3E}">
        <p14:creationId xmlns:p14="http://schemas.microsoft.com/office/powerpoint/2010/main" val="3242221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347ADD1-8F57-4AD2-A4A7-1D9672DC5DDA}" type="datetimeFigureOut">
              <a:rPr lang="en-US" smtClean="0"/>
              <a:t>8/13/2020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20C20-AD9E-4B69-87D8-3AD3BEA21814}" type="slidenum">
              <a:rPr lang="en-US" smtClean="0"/>
              <a:t>‹#›</a:t>
            </a:fld>
            <a:endParaRPr lang="en-US"/>
          </a:p>
        </p:txBody>
      </p:sp>
    </p:spTree>
    <p:extLst>
      <p:ext uri="{BB962C8B-B14F-4D97-AF65-F5344CB8AC3E}">
        <p14:creationId xmlns:p14="http://schemas.microsoft.com/office/powerpoint/2010/main" val="581532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47ADD1-8F57-4AD2-A4A7-1D9672DC5DDA}" type="datetimeFigureOut">
              <a:rPr lang="en-US" smtClean="0"/>
              <a:t>8/13/2020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C20C20-AD9E-4B69-87D8-3AD3BEA21814}" type="slidenum">
              <a:rPr lang="en-US" smtClean="0"/>
              <a:t>‹#›</a:t>
            </a:fld>
            <a:endParaRPr lang="en-US"/>
          </a:p>
        </p:txBody>
      </p:sp>
    </p:spTree>
    <p:extLst>
      <p:ext uri="{BB962C8B-B14F-4D97-AF65-F5344CB8AC3E}">
        <p14:creationId xmlns:p14="http://schemas.microsoft.com/office/powerpoint/2010/main" val="1380000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47ADD1-8F57-4AD2-A4A7-1D9672DC5DDA}" type="datetimeFigureOut">
              <a:rPr lang="en-US" smtClean="0"/>
              <a:t>8/13/2020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C20C20-AD9E-4B69-87D8-3AD3BEA21814}" type="slidenum">
              <a:rPr lang="en-US" smtClean="0"/>
              <a:t>‹#›</a:t>
            </a:fld>
            <a:endParaRPr lang="en-US"/>
          </a:p>
        </p:txBody>
      </p:sp>
    </p:spTree>
    <p:extLst>
      <p:ext uri="{BB962C8B-B14F-4D97-AF65-F5344CB8AC3E}">
        <p14:creationId xmlns:p14="http://schemas.microsoft.com/office/powerpoint/2010/main" val="3718329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7ADD1-8F57-4AD2-A4A7-1D9672DC5DDA}" type="datetimeFigureOut">
              <a:rPr lang="en-US" smtClean="0"/>
              <a:t>8/13/2020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C20C20-AD9E-4B69-87D8-3AD3BEA21814}" type="slidenum">
              <a:rPr lang="en-US" smtClean="0"/>
              <a:t>‹#›</a:t>
            </a:fld>
            <a:endParaRPr lang="en-US"/>
          </a:p>
        </p:txBody>
      </p:sp>
    </p:spTree>
    <p:extLst>
      <p:ext uri="{BB962C8B-B14F-4D97-AF65-F5344CB8AC3E}">
        <p14:creationId xmlns:p14="http://schemas.microsoft.com/office/powerpoint/2010/main" val="222267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347ADD1-8F57-4AD2-A4A7-1D9672DC5DDA}" type="datetimeFigureOut">
              <a:rPr lang="en-US" smtClean="0"/>
              <a:t>8/13/2020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20C20-AD9E-4B69-87D8-3AD3BEA21814}" type="slidenum">
              <a:rPr lang="en-US" smtClean="0"/>
              <a:t>‹#›</a:t>
            </a:fld>
            <a:endParaRPr lang="en-US"/>
          </a:p>
        </p:txBody>
      </p:sp>
    </p:spTree>
    <p:extLst>
      <p:ext uri="{BB962C8B-B14F-4D97-AF65-F5344CB8AC3E}">
        <p14:creationId xmlns:p14="http://schemas.microsoft.com/office/powerpoint/2010/main" val="128296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347ADD1-8F57-4AD2-A4A7-1D9672DC5DDA}" type="datetimeFigureOut">
              <a:rPr lang="en-US" smtClean="0"/>
              <a:t>8/13/2020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20C20-AD9E-4B69-87D8-3AD3BEA21814}" type="slidenum">
              <a:rPr lang="en-US" smtClean="0"/>
              <a:t>‹#›</a:t>
            </a:fld>
            <a:endParaRPr lang="en-US"/>
          </a:p>
        </p:txBody>
      </p:sp>
    </p:spTree>
    <p:extLst>
      <p:ext uri="{BB962C8B-B14F-4D97-AF65-F5344CB8AC3E}">
        <p14:creationId xmlns:p14="http://schemas.microsoft.com/office/powerpoint/2010/main" val="4078631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2">
                <a:lumMod val="50000"/>
              </a:schemeClr>
            </a:gs>
            <a:gs pos="0">
              <a:schemeClr val="bg2">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7ADD1-8F57-4AD2-A4A7-1D9672DC5DDA}" type="datetimeFigureOut">
              <a:rPr lang="en-US" smtClean="0"/>
              <a:t>8/13/2020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C20C20-AD9E-4B69-87D8-3AD3BEA21814}" type="slidenum">
              <a:rPr lang="en-US" smtClean="0"/>
              <a:t>‹#›</a:t>
            </a:fld>
            <a:endParaRPr lang="en-US"/>
          </a:p>
        </p:txBody>
      </p:sp>
    </p:spTree>
    <p:extLst>
      <p:ext uri="{BB962C8B-B14F-4D97-AF65-F5344CB8AC3E}">
        <p14:creationId xmlns:p14="http://schemas.microsoft.com/office/powerpoint/2010/main" val="274327380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Elisabet.Martinez@tamuc.edu" TargetMode="External"/><Relationship Id="rId2" Type="http://schemas.openxmlformats.org/officeDocument/2006/relationships/hyperlink" Target="mailto:Michael.Hill@tamuc.edu" TargetMode="External"/><Relationship Id="rId1" Type="http://schemas.openxmlformats.org/officeDocument/2006/relationships/slideLayout" Target="../slideLayouts/slideLayout2.xml"/><Relationship Id="rId4" Type="http://schemas.openxmlformats.org/officeDocument/2006/relationships/hyperlink" Target="https://commerce-tamu-advocate.symplicity.com/care_report/index.php/pid731856"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tamuc.edu/CampusLife/CampusServices/universityPoliceDepartment/campusSafety/severeWeather.asp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tamuc.edu/aboutUs/policiesProceduresStandardsStatements/rulesProcedures/13students/studentAffairs/13.04.99.R1StudentTravelRule.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mailto:Sandi.Patton@tamuc.edu"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Risk Management</a:t>
            </a:r>
            <a:endParaRPr lang="en-US" dirty="0"/>
          </a:p>
        </p:txBody>
      </p:sp>
      <p:sp>
        <p:nvSpPr>
          <p:cNvPr id="3" name="Subtitle 2"/>
          <p:cNvSpPr>
            <a:spLocks noGrp="1"/>
          </p:cNvSpPr>
          <p:nvPr>
            <p:ph type="subTitle" idx="1"/>
          </p:nvPr>
        </p:nvSpPr>
        <p:spPr>
          <a:xfrm>
            <a:off x="727787" y="3602038"/>
            <a:ext cx="10711543" cy="1655762"/>
          </a:xfrm>
        </p:spPr>
        <p:txBody>
          <a:bodyPr/>
          <a:lstStyle/>
          <a:p>
            <a:r>
              <a:rPr lang="en-US" dirty="0" smtClean="0"/>
              <a:t>Jeremy Sippel</a:t>
            </a:r>
          </a:p>
          <a:p>
            <a:r>
              <a:rPr lang="en-US" dirty="0" smtClean="0"/>
              <a:t>Assistant Director, Student Government Association and Student Organizations</a:t>
            </a:r>
            <a:endParaRPr lang="en-US" dirty="0"/>
          </a:p>
        </p:txBody>
      </p:sp>
    </p:spTree>
    <p:extLst>
      <p:ext uri="{BB962C8B-B14F-4D97-AF65-F5344CB8AC3E}">
        <p14:creationId xmlns:p14="http://schemas.microsoft.com/office/powerpoint/2010/main" val="7745886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Mitigation of Alcohol</a:t>
            </a:r>
            <a:endParaRPr lang="en-US" dirty="0"/>
          </a:p>
        </p:txBody>
      </p:sp>
      <p:sp>
        <p:nvSpPr>
          <p:cNvPr id="3" name="Content Placeholder 2"/>
          <p:cNvSpPr>
            <a:spLocks noGrp="1"/>
          </p:cNvSpPr>
          <p:nvPr>
            <p:ph idx="1"/>
          </p:nvPr>
        </p:nvSpPr>
        <p:spPr/>
        <p:txBody>
          <a:bodyPr>
            <a:normAutofit/>
          </a:bodyPr>
          <a:lstStyle/>
          <a:p>
            <a:r>
              <a:rPr lang="en-US" dirty="0" smtClean="0"/>
              <a:t>Check IDs at the door and identify minors with a bracelet. Those with bracelets cannot drink alcohol and cannot get to location where alcohol is present.</a:t>
            </a:r>
          </a:p>
          <a:p>
            <a:r>
              <a:rPr lang="en-US" dirty="0" smtClean="0"/>
              <a:t>Hire professional security to work the door.</a:t>
            </a:r>
          </a:p>
          <a:p>
            <a:r>
              <a:rPr lang="en-US" dirty="0" smtClean="0"/>
              <a:t>Serve non-alcoholic beverages and food.</a:t>
            </a:r>
          </a:p>
          <a:p>
            <a:r>
              <a:rPr lang="en-US" dirty="0" smtClean="0"/>
              <a:t>Limit hours of partying to four hours or less. </a:t>
            </a:r>
          </a:p>
          <a:p>
            <a:r>
              <a:rPr lang="en-US" dirty="0" smtClean="0"/>
              <a:t>Do not permit drinking games</a:t>
            </a:r>
          </a:p>
          <a:p>
            <a:r>
              <a:rPr lang="en-US" dirty="0" smtClean="0"/>
              <a:t>Maintain control of any alcohol present.</a:t>
            </a:r>
          </a:p>
          <a:p>
            <a:r>
              <a:rPr lang="en-US" dirty="0" smtClean="0"/>
              <a:t>Do not allow personal bottles of alcohol to be brought.</a:t>
            </a:r>
            <a:endParaRPr lang="en-US" dirty="0"/>
          </a:p>
        </p:txBody>
      </p:sp>
    </p:spTree>
    <p:extLst>
      <p:ext uri="{BB962C8B-B14F-4D97-AF65-F5344CB8AC3E}">
        <p14:creationId xmlns:p14="http://schemas.microsoft.com/office/powerpoint/2010/main" val="3461755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you do?</a:t>
            </a:r>
            <a:endParaRPr lang="en-US" dirty="0"/>
          </a:p>
        </p:txBody>
      </p:sp>
      <p:sp>
        <p:nvSpPr>
          <p:cNvPr id="3" name="Content Placeholder 2"/>
          <p:cNvSpPr>
            <a:spLocks noGrp="1"/>
          </p:cNvSpPr>
          <p:nvPr>
            <p:ph idx="1"/>
          </p:nvPr>
        </p:nvSpPr>
        <p:spPr>
          <a:xfrm>
            <a:off x="605307" y="1751527"/>
            <a:ext cx="10676586" cy="4134117"/>
          </a:xfrm>
        </p:spPr>
        <p:txBody>
          <a:bodyPr>
            <a:normAutofit fontScale="92500" lnSpcReduction="20000"/>
          </a:bodyPr>
          <a:lstStyle/>
          <a:p>
            <a:r>
              <a:rPr lang="en-US" dirty="0" smtClean="0"/>
              <a:t>Know the law</a:t>
            </a:r>
          </a:p>
          <a:p>
            <a:r>
              <a:rPr lang="en-US" dirty="0" smtClean="0"/>
              <a:t>Minor in possession</a:t>
            </a:r>
          </a:p>
          <a:p>
            <a:pPr lvl="1"/>
            <a:r>
              <a:rPr lang="en-US" dirty="0" smtClean="0"/>
              <a:t>Stop the person from drinking</a:t>
            </a:r>
          </a:p>
          <a:p>
            <a:pPr lvl="1"/>
            <a:r>
              <a:rPr lang="en-US" dirty="0" smtClean="0"/>
              <a:t>Take appropriate action and deal with the minor in a safe manner.</a:t>
            </a:r>
          </a:p>
          <a:p>
            <a:r>
              <a:rPr lang="en-US" dirty="0" smtClean="0"/>
              <a:t>Illegal Drugs</a:t>
            </a:r>
          </a:p>
          <a:p>
            <a:pPr lvl="1"/>
            <a:r>
              <a:rPr lang="en-US" dirty="0" smtClean="0"/>
              <a:t>Notify authorities for removal of the individual</a:t>
            </a:r>
          </a:p>
          <a:p>
            <a:pPr lvl="1"/>
            <a:r>
              <a:rPr lang="en-US" dirty="0" smtClean="0"/>
              <a:t>Ensure the person who is under the influence is properly cared for</a:t>
            </a:r>
          </a:p>
          <a:p>
            <a:r>
              <a:rPr lang="en-US" dirty="0" smtClean="0"/>
              <a:t>Impaired Attendee</a:t>
            </a:r>
          </a:p>
          <a:p>
            <a:pPr lvl="1"/>
            <a:r>
              <a:rPr lang="en-US" dirty="0" smtClean="0"/>
              <a:t>Do not allow person to drive</a:t>
            </a:r>
          </a:p>
          <a:p>
            <a:pPr lvl="1"/>
            <a:r>
              <a:rPr lang="en-US" dirty="0" smtClean="0"/>
              <a:t>Seek medical assistance as needed</a:t>
            </a:r>
          </a:p>
          <a:p>
            <a:pPr lvl="1"/>
            <a:r>
              <a:rPr lang="en-US" dirty="0" smtClean="0"/>
              <a:t>Do not leave the person alone</a:t>
            </a:r>
          </a:p>
          <a:p>
            <a:pPr lvl="1"/>
            <a:r>
              <a:rPr lang="en-US" dirty="0" smtClean="0"/>
              <a:t>Do not allow the person to continue in impairing behaviors (i.e. drinking alcohol)</a:t>
            </a:r>
            <a:endParaRPr lang="en-US" dirty="0"/>
          </a:p>
        </p:txBody>
      </p:sp>
    </p:spTree>
    <p:extLst>
      <p:ext uri="{BB962C8B-B14F-4D97-AF65-F5344CB8AC3E}">
        <p14:creationId xmlns:p14="http://schemas.microsoft.com/office/powerpoint/2010/main" val="120466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521988"/>
            <a:ext cx="9291215" cy="1049235"/>
          </a:xfrm>
        </p:spPr>
        <p:txBody>
          <a:bodyPr>
            <a:normAutofit fontScale="90000"/>
          </a:bodyPr>
          <a:lstStyle/>
          <a:p>
            <a:r>
              <a:rPr lang="en-US" dirty="0"/>
              <a:t>Hazing</a:t>
            </a:r>
            <a:br>
              <a:rPr lang="en-US" dirty="0"/>
            </a:br>
            <a:endParaRPr lang="en-US" dirty="0"/>
          </a:p>
        </p:txBody>
      </p:sp>
      <p:sp>
        <p:nvSpPr>
          <p:cNvPr id="3" name="Content Placeholder 2"/>
          <p:cNvSpPr>
            <a:spLocks noGrp="1"/>
          </p:cNvSpPr>
          <p:nvPr>
            <p:ph idx="1"/>
          </p:nvPr>
        </p:nvSpPr>
        <p:spPr>
          <a:xfrm>
            <a:off x="386366" y="1571223"/>
            <a:ext cx="11269014" cy="4713667"/>
          </a:xfrm>
        </p:spPr>
        <p:txBody>
          <a:bodyPr>
            <a:normAutofit fontScale="70000" lnSpcReduction="20000"/>
          </a:bodyPr>
          <a:lstStyle/>
          <a:p>
            <a:r>
              <a:rPr lang="en-US" dirty="0" smtClean="0"/>
              <a:t>“"</a:t>
            </a:r>
            <a:r>
              <a:rPr lang="en-US" dirty="0"/>
              <a:t>Hazing" means any intentional, knowing, or reckless act, occurring on or off the campus of an educational institution, by one person alone or acting with others, directed against a student for the purpose of pledging, being initiated into, affiliating with, holding office in, or maintaining membership in an organization if the act</a:t>
            </a:r>
            <a:r>
              <a:rPr lang="en-US" dirty="0" smtClean="0"/>
              <a:t>: </a:t>
            </a:r>
            <a:br>
              <a:rPr lang="en-US" dirty="0" smtClean="0"/>
            </a:br>
            <a:endParaRPr lang="en-US" dirty="0"/>
          </a:p>
          <a:p>
            <a:pPr lvl="1"/>
            <a:r>
              <a:rPr lang="en-US" dirty="0" smtClean="0"/>
              <a:t>Is </a:t>
            </a:r>
            <a:r>
              <a:rPr lang="en-US" dirty="0"/>
              <a:t>any type of physical brutality, such as whipping, beating, striking, branding, electronic shocking, placing of a harmful substance on the body, or similar activity; </a:t>
            </a:r>
            <a:r>
              <a:rPr lang="en-US" dirty="0" smtClean="0"/>
              <a:t/>
            </a:r>
            <a:br>
              <a:rPr lang="en-US" dirty="0" smtClean="0"/>
            </a:br>
            <a:endParaRPr lang="en-US" dirty="0"/>
          </a:p>
          <a:p>
            <a:pPr lvl="1"/>
            <a:r>
              <a:rPr lang="en-US" dirty="0"/>
              <a:t>Involves sleep deprivation, exposure to the elements, confinement in a small space, calisthenics, or other similar activity that subjects the student to an unreasonable risk of harm or that adversely affects the mental or physical health or safety of the student</a:t>
            </a:r>
            <a:r>
              <a:rPr lang="en-US" dirty="0" smtClean="0"/>
              <a:t>;</a:t>
            </a:r>
            <a:br>
              <a:rPr lang="en-US" dirty="0" smtClean="0"/>
            </a:br>
            <a:endParaRPr lang="en-US" dirty="0"/>
          </a:p>
          <a:p>
            <a:pPr lvl="1"/>
            <a:r>
              <a:rPr lang="en-US" dirty="0"/>
              <a:t>Involves consumption of a food, liquid, alcoholic beverage, liquor, drug, or other substance, other than described by the next paragraph, that subjects the student to an unreasonable risk of harm or that adversely affects the mental or physical health or safety of the student</a:t>
            </a:r>
            <a:r>
              <a:rPr lang="en-US" dirty="0" smtClean="0"/>
              <a:t>;</a:t>
            </a:r>
            <a:br>
              <a:rPr lang="en-US" dirty="0" smtClean="0"/>
            </a:br>
            <a:endParaRPr lang="en-US" dirty="0"/>
          </a:p>
          <a:p>
            <a:pPr lvl="1"/>
            <a:r>
              <a:rPr lang="en-US" dirty="0"/>
              <a:t>Is any activity that induces, causes, or requires the student to perform a duty or task that involves a violation of the Penal Code; </a:t>
            </a:r>
            <a:r>
              <a:rPr lang="en-US" dirty="0" smtClean="0"/>
              <a:t/>
            </a:r>
            <a:br>
              <a:rPr lang="en-US" dirty="0" smtClean="0"/>
            </a:br>
            <a:endParaRPr lang="en-US" dirty="0"/>
          </a:p>
          <a:p>
            <a:pPr lvl="1"/>
            <a:r>
              <a:rPr lang="en-US" dirty="0"/>
              <a:t>Or involves coercing, as defined by Section 1.07, Penal Code, the student to consume a drug; or an alcoholic beverage or liquor in an amount that would lead a reasonable person to believe that the student is intoxicated, as defined by Section 49.01, Penal Code</a:t>
            </a:r>
            <a:r>
              <a:rPr lang="en-US" dirty="0" smtClean="0"/>
              <a:t>.” (Texas Education Code)</a:t>
            </a:r>
            <a:endParaRPr lang="en-US" dirty="0"/>
          </a:p>
        </p:txBody>
      </p:sp>
    </p:spTree>
    <p:extLst>
      <p:ext uri="{BB962C8B-B14F-4D97-AF65-F5344CB8AC3E}">
        <p14:creationId xmlns:p14="http://schemas.microsoft.com/office/powerpoint/2010/main" val="4138458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 Hazing</a:t>
            </a:r>
            <a:endParaRPr lang="en-US" dirty="0"/>
          </a:p>
        </p:txBody>
      </p:sp>
      <p:sp>
        <p:nvSpPr>
          <p:cNvPr id="3" name="Content Placeholder 2"/>
          <p:cNvSpPr>
            <a:spLocks noGrp="1"/>
          </p:cNvSpPr>
          <p:nvPr>
            <p:ph idx="1"/>
          </p:nvPr>
        </p:nvSpPr>
        <p:spPr/>
        <p:txBody>
          <a:bodyPr/>
          <a:lstStyle/>
          <a:p>
            <a:r>
              <a:rPr lang="en-US" dirty="0" smtClean="0"/>
              <a:t>Recognize what hazing looks like and do not allow those behaviors.</a:t>
            </a:r>
          </a:p>
          <a:p>
            <a:r>
              <a:rPr lang="en-US" dirty="0" smtClean="0"/>
              <a:t>Follow Student Code of Conduct, Organization Constitution, National Policy</a:t>
            </a:r>
          </a:p>
          <a:p>
            <a:r>
              <a:rPr lang="en-US" dirty="0" smtClean="0"/>
              <a:t>Stand up for what is right, not what is “tradition”.</a:t>
            </a:r>
          </a:p>
          <a:p>
            <a:r>
              <a:rPr lang="en-US" dirty="0" smtClean="0"/>
              <a:t>Even though something may be done “secretively” it is still hazing and unacceptable.</a:t>
            </a:r>
            <a:endParaRPr lang="en-US" dirty="0"/>
          </a:p>
        </p:txBody>
      </p:sp>
    </p:spTree>
    <p:extLst>
      <p:ext uri="{BB962C8B-B14F-4D97-AF65-F5344CB8AC3E}">
        <p14:creationId xmlns:p14="http://schemas.microsoft.com/office/powerpoint/2010/main" val="4233165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Harassment</a:t>
            </a:r>
            <a:endParaRPr lang="en-US" dirty="0"/>
          </a:p>
        </p:txBody>
      </p:sp>
      <p:sp>
        <p:nvSpPr>
          <p:cNvPr id="3" name="Content Placeholder 2"/>
          <p:cNvSpPr>
            <a:spLocks noGrp="1"/>
          </p:cNvSpPr>
          <p:nvPr>
            <p:ph idx="1"/>
          </p:nvPr>
        </p:nvSpPr>
        <p:spPr>
          <a:xfrm>
            <a:off x="1140031" y="2015732"/>
            <a:ext cx="10811562" cy="4450382"/>
          </a:xfrm>
        </p:spPr>
        <p:txBody>
          <a:bodyPr>
            <a:normAutofit/>
          </a:bodyPr>
          <a:lstStyle/>
          <a:p>
            <a:r>
              <a:rPr lang="en-US" dirty="0"/>
              <a:t>Sexual </a:t>
            </a:r>
            <a:r>
              <a:rPr lang="en-US" dirty="0" smtClean="0"/>
              <a:t>Harassment</a:t>
            </a:r>
          </a:p>
          <a:p>
            <a:pPr lvl="1"/>
            <a:r>
              <a:rPr lang="en-US" dirty="0" smtClean="0"/>
              <a:t>“Sexual Harassment is a form of sex discrimination. Prohibited behavior includes unwelcome conduct on the basis of sex (of a sexual nature or otherwise).</a:t>
            </a:r>
          </a:p>
          <a:p>
            <a:pPr lvl="2"/>
            <a:r>
              <a:rPr lang="en-US" dirty="0" smtClean="0"/>
              <a:t>By an employee of the university who conditions the provision of an aid, benefit, or service of the member on an individual’s participation in that unwelcome sexual conduct.</a:t>
            </a:r>
          </a:p>
          <a:p>
            <a:pPr lvl="2"/>
            <a:r>
              <a:rPr lang="en-US" dirty="0" smtClean="0"/>
              <a:t>Determined by a reasonable person to be so severe, pervasive, and objectively offensive that it effectively denies a person equal access to the A&amp;M-Commerce education program or activity.</a:t>
            </a:r>
          </a:p>
          <a:p>
            <a:pPr lvl="2"/>
            <a:r>
              <a:rPr lang="en-US" dirty="0" smtClean="0"/>
              <a:t>Sexual assault or dating violence, domestic violence, or stalking based on sex.</a:t>
            </a:r>
            <a:endParaRPr lang="en-US" dirty="0"/>
          </a:p>
        </p:txBody>
      </p:sp>
    </p:spTree>
    <p:extLst>
      <p:ext uri="{BB962C8B-B14F-4D97-AF65-F5344CB8AC3E}">
        <p14:creationId xmlns:p14="http://schemas.microsoft.com/office/powerpoint/2010/main" val="3127437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Exploitation</a:t>
            </a:r>
            <a:endParaRPr lang="en-US" dirty="0"/>
          </a:p>
        </p:txBody>
      </p:sp>
      <p:sp>
        <p:nvSpPr>
          <p:cNvPr id="3" name="Content Placeholder 2"/>
          <p:cNvSpPr>
            <a:spLocks noGrp="1"/>
          </p:cNvSpPr>
          <p:nvPr>
            <p:ph idx="1"/>
          </p:nvPr>
        </p:nvSpPr>
        <p:spPr/>
        <p:txBody>
          <a:bodyPr/>
          <a:lstStyle/>
          <a:p>
            <a:r>
              <a:rPr lang="en-US" dirty="0" smtClean="0"/>
              <a:t>Refers to a situation in which a person takes non-consensual or abusive sexual advantage of another for his or her own advantage or benefit, or for the advantage or benefit of anyone other than the one being exploited. Examples of prohibited sexual exploitation include such actions as secretly videotaping sexual activity, voyeurism, sexually based stalking, invasion of sexual privacy, and knowingly transmitting a sexually transmitted infection to another person.</a:t>
            </a:r>
            <a:endParaRPr lang="en-US" dirty="0"/>
          </a:p>
        </p:txBody>
      </p:sp>
    </p:spTree>
    <p:extLst>
      <p:ext uri="{BB962C8B-B14F-4D97-AF65-F5344CB8AC3E}">
        <p14:creationId xmlns:p14="http://schemas.microsoft.com/office/powerpoint/2010/main" val="2292266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Abuse and Harassment</a:t>
            </a:r>
            <a:endParaRPr lang="en-US" dirty="0"/>
          </a:p>
        </p:txBody>
      </p:sp>
      <p:sp>
        <p:nvSpPr>
          <p:cNvPr id="3" name="Content Placeholder 2"/>
          <p:cNvSpPr>
            <a:spLocks noGrp="1"/>
          </p:cNvSpPr>
          <p:nvPr>
            <p:ph idx="1"/>
          </p:nvPr>
        </p:nvSpPr>
        <p:spPr>
          <a:xfrm>
            <a:off x="386367" y="2015732"/>
            <a:ext cx="11333408" cy="4127491"/>
          </a:xfrm>
        </p:spPr>
        <p:txBody>
          <a:bodyPr>
            <a:normAutofit/>
          </a:bodyPr>
          <a:lstStyle/>
          <a:p>
            <a:r>
              <a:rPr lang="en-US" dirty="0" smtClean="0"/>
              <a:t>Members of the university community, guests, and visitors have the right to be free from sexual violence, abuse, and harassment. </a:t>
            </a:r>
          </a:p>
          <a:p>
            <a:r>
              <a:rPr lang="en-US" dirty="0" smtClean="0"/>
              <a:t>In order for individuals to engage in sexual activity there must be clear, knowing, and voluntary consent prior to and during sexual activity.</a:t>
            </a:r>
          </a:p>
        </p:txBody>
      </p:sp>
    </p:spTree>
    <p:extLst>
      <p:ext uri="{BB962C8B-B14F-4D97-AF65-F5344CB8AC3E}">
        <p14:creationId xmlns:p14="http://schemas.microsoft.com/office/powerpoint/2010/main" val="3061870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a:t>
            </a:r>
            <a:endParaRPr lang="en-US" dirty="0"/>
          </a:p>
        </p:txBody>
      </p:sp>
      <p:sp>
        <p:nvSpPr>
          <p:cNvPr id="3" name="Content Placeholder 2"/>
          <p:cNvSpPr>
            <a:spLocks noGrp="1"/>
          </p:cNvSpPr>
          <p:nvPr>
            <p:ph idx="1"/>
          </p:nvPr>
        </p:nvSpPr>
        <p:spPr>
          <a:xfrm>
            <a:off x="373487" y="2015732"/>
            <a:ext cx="11281893" cy="4088854"/>
          </a:xfrm>
        </p:spPr>
        <p:txBody>
          <a:bodyPr>
            <a:normAutofit fontScale="92500" lnSpcReduction="10000"/>
          </a:bodyPr>
          <a:lstStyle/>
          <a:p>
            <a:r>
              <a:rPr lang="en-US" dirty="0" smtClean="0"/>
              <a:t>Defined </a:t>
            </a:r>
            <a:r>
              <a:rPr lang="en-US" dirty="0"/>
              <a:t>as:</a:t>
            </a:r>
          </a:p>
          <a:p>
            <a:pPr lvl="1"/>
            <a:r>
              <a:rPr lang="en-US" dirty="0"/>
              <a:t>Positive, unambiguous, and voluntary agreement to engage in a specific sexual activity throughout a sexual encounter.</a:t>
            </a:r>
          </a:p>
          <a:p>
            <a:r>
              <a:rPr lang="en-US" dirty="0" smtClean="0"/>
              <a:t>Cannot </a:t>
            </a:r>
            <a:r>
              <a:rPr lang="en-US" dirty="0"/>
              <a:t>be inferred from absence of a “no.”</a:t>
            </a:r>
          </a:p>
          <a:p>
            <a:r>
              <a:rPr lang="en-US" dirty="0"/>
              <a:t>Consent to some acts does not imply consent to others, nor does past consent imply present or future consent.</a:t>
            </a:r>
          </a:p>
          <a:p>
            <a:r>
              <a:rPr lang="en-US" dirty="0" smtClean="0"/>
              <a:t>Can </a:t>
            </a:r>
            <a:r>
              <a:rPr lang="en-US" dirty="0"/>
              <a:t>be revoked at any time</a:t>
            </a:r>
            <a:r>
              <a:rPr lang="en-US" dirty="0" smtClean="0"/>
              <a:t>.</a:t>
            </a:r>
          </a:p>
          <a:p>
            <a:r>
              <a:rPr lang="en-US" dirty="0" smtClean="0"/>
              <a:t>Cannot be obtained from someone asleep or otherwise mentally/physically incapacitated, whether due to alcohol, drugs, or other condition.</a:t>
            </a:r>
          </a:p>
          <a:p>
            <a:pPr lvl="1"/>
            <a:r>
              <a:rPr lang="en-US" dirty="0" smtClean="0"/>
              <a:t>A person is mentally or physically incapacitated when that person lacks the ability to make or act on considered decisions to engage in sexual activity. </a:t>
            </a:r>
            <a:endParaRPr lang="en-US" dirty="0"/>
          </a:p>
          <a:p>
            <a:endParaRPr lang="en-US" dirty="0"/>
          </a:p>
        </p:txBody>
      </p:sp>
    </p:spTree>
    <p:extLst>
      <p:ext uri="{BB962C8B-B14F-4D97-AF65-F5344CB8AC3E}">
        <p14:creationId xmlns:p14="http://schemas.microsoft.com/office/powerpoint/2010/main" val="1487575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0462" y="804519"/>
            <a:ext cx="9942489" cy="1049235"/>
          </a:xfrm>
        </p:spPr>
        <p:txBody>
          <a:bodyPr/>
          <a:lstStyle/>
          <a:p>
            <a:r>
              <a:rPr lang="en-US" dirty="0" smtClean="0"/>
              <a:t>How to Reduce the Risk of Sexual Assault</a:t>
            </a:r>
            <a:endParaRPr lang="en-US" dirty="0"/>
          </a:p>
        </p:txBody>
      </p:sp>
      <p:sp>
        <p:nvSpPr>
          <p:cNvPr id="3" name="Content Placeholder 2"/>
          <p:cNvSpPr>
            <a:spLocks noGrp="1"/>
          </p:cNvSpPr>
          <p:nvPr>
            <p:ph idx="1"/>
          </p:nvPr>
        </p:nvSpPr>
        <p:spPr>
          <a:xfrm>
            <a:off x="914401" y="2015732"/>
            <a:ext cx="9828394" cy="3934307"/>
          </a:xfrm>
        </p:spPr>
        <p:txBody>
          <a:bodyPr>
            <a:normAutofit fontScale="92500" lnSpcReduction="20000"/>
          </a:bodyPr>
          <a:lstStyle/>
          <a:p>
            <a:r>
              <a:rPr lang="en-US" dirty="0" smtClean="0"/>
              <a:t>Educate yourself</a:t>
            </a:r>
          </a:p>
          <a:p>
            <a:r>
              <a:rPr lang="en-US" dirty="0" smtClean="0"/>
              <a:t>Look out for your friends</a:t>
            </a:r>
          </a:p>
          <a:p>
            <a:r>
              <a:rPr lang="en-US" dirty="0" smtClean="0"/>
              <a:t>Stay in groups</a:t>
            </a:r>
          </a:p>
          <a:p>
            <a:r>
              <a:rPr lang="en-US" dirty="0" smtClean="0"/>
              <a:t>Never be alone with someone you don’t know</a:t>
            </a:r>
          </a:p>
          <a:p>
            <a:r>
              <a:rPr lang="en-US" dirty="0" smtClean="0"/>
              <a:t>Never leave your beverage unattended</a:t>
            </a:r>
          </a:p>
          <a:p>
            <a:r>
              <a:rPr lang="en-US" dirty="0" smtClean="0"/>
              <a:t>Know your limits and stand by them</a:t>
            </a:r>
          </a:p>
          <a:p>
            <a:r>
              <a:rPr lang="en-US" dirty="0" smtClean="0"/>
              <a:t>Do not believe you have to do something, you have the right to say no.</a:t>
            </a:r>
          </a:p>
          <a:p>
            <a:r>
              <a:rPr lang="en-US" dirty="0" smtClean="0"/>
              <a:t>Do not assume</a:t>
            </a:r>
          </a:p>
          <a:p>
            <a:r>
              <a:rPr lang="en-US" dirty="0" smtClean="0"/>
              <a:t>Trust your instincts</a:t>
            </a:r>
          </a:p>
        </p:txBody>
      </p:sp>
    </p:spTree>
    <p:extLst>
      <p:ext uri="{BB962C8B-B14F-4D97-AF65-F5344CB8AC3E}">
        <p14:creationId xmlns:p14="http://schemas.microsoft.com/office/powerpoint/2010/main" val="765527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have been sexually assaulted</a:t>
            </a:r>
            <a:endParaRPr lang="en-US" dirty="0"/>
          </a:p>
        </p:txBody>
      </p:sp>
      <p:sp>
        <p:nvSpPr>
          <p:cNvPr id="3" name="Content Placeholder 2"/>
          <p:cNvSpPr>
            <a:spLocks noGrp="1"/>
          </p:cNvSpPr>
          <p:nvPr>
            <p:ph idx="1"/>
          </p:nvPr>
        </p:nvSpPr>
        <p:spPr/>
        <p:txBody>
          <a:bodyPr/>
          <a:lstStyle/>
          <a:p>
            <a:r>
              <a:rPr lang="en-US" dirty="0" smtClean="0"/>
              <a:t>Are you or are they in a safe place? </a:t>
            </a:r>
          </a:p>
          <a:p>
            <a:pPr lvl="1"/>
            <a:r>
              <a:rPr lang="en-US" dirty="0" smtClean="0"/>
              <a:t>If not feeling safe, consider reaching out to someone you trust for support. </a:t>
            </a:r>
          </a:p>
          <a:p>
            <a:pPr lvl="1"/>
            <a:r>
              <a:rPr lang="en-US" dirty="0" smtClean="0"/>
              <a:t>Once in a safe place, can call National Sexual Assault Hotline at 800-656-4673, this will connect you with a local sexual assault service provider.</a:t>
            </a:r>
          </a:p>
          <a:p>
            <a:r>
              <a:rPr lang="en-US" dirty="0" smtClean="0"/>
              <a:t>The closest advocacy center to A&amp;M-Commerce campus is Hunt County Rape Crisis (903-454-9999), it is a 24 hour crisis center.</a:t>
            </a:r>
          </a:p>
          <a:p>
            <a:r>
              <a:rPr lang="en-US" dirty="0" smtClean="0"/>
              <a:t>You may wish to have a sexual assault forensic exam</a:t>
            </a:r>
          </a:p>
          <a:p>
            <a:pPr lvl="1"/>
            <a:r>
              <a:rPr lang="en-US" dirty="0" smtClean="0"/>
              <a:t>You reserve the right to deny the exam or follow through with as you choose.</a:t>
            </a:r>
          </a:p>
        </p:txBody>
      </p:sp>
    </p:spTree>
    <p:extLst>
      <p:ext uri="{BB962C8B-B14F-4D97-AF65-F5344CB8AC3E}">
        <p14:creationId xmlns:p14="http://schemas.microsoft.com/office/powerpoint/2010/main" val="2718186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a:t>
            </a:r>
            <a:endParaRPr lang="en-US" dirty="0"/>
          </a:p>
        </p:txBody>
      </p:sp>
      <p:sp>
        <p:nvSpPr>
          <p:cNvPr id="3" name="Content Placeholder 2"/>
          <p:cNvSpPr>
            <a:spLocks noGrp="1"/>
          </p:cNvSpPr>
          <p:nvPr>
            <p:ph idx="1"/>
          </p:nvPr>
        </p:nvSpPr>
        <p:spPr/>
        <p:txBody>
          <a:bodyPr>
            <a:normAutofit/>
          </a:bodyPr>
          <a:lstStyle/>
          <a:p>
            <a:r>
              <a:rPr lang="en-US" dirty="0" smtClean="0"/>
              <a:t>Alcoholic beverages, illegal drugs, and penalties</a:t>
            </a:r>
          </a:p>
          <a:p>
            <a:r>
              <a:rPr lang="en-US" dirty="0" smtClean="0"/>
              <a:t>Hazing</a:t>
            </a:r>
          </a:p>
          <a:p>
            <a:r>
              <a:rPr lang="en-US" dirty="0" smtClean="0"/>
              <a:t>Sexual Abuse and Harassment</a:t>
            </a:r>
          </a:p>
          <a:p>
            <a:r>
              <a:rPr lang="en-US" dirty="0" smtClean="0"/>
              <a:t>Fire and other safety issues</a:t>
            </a:r>
          </a:p>
          <a:p>
            <a:r>
              <a:rPr lang="en-US" dirty="0" smtClean="0"/>
              <a:t>Firearm, weapon or explosive device</a:t>
            </a:r>
          </a:p>
          <a:p>
            <a:r>
              <a:rPr lang="en-US" dirty="0" smtClean="0"/>
              <a:t>Travel </a:t>
            </a:r>
          </a:p>
          <a:p>
            <a:r>
              <a:rPr lang="en-US" dirty="0" smtClean="0"/>
              <a:t>Accessibility</a:t>
            </a:r>
            <a:endParaRPr lang="en-US" dirty="0" smtClean="0">
              <a:solidFill>
                <a:srgbClr val="00B050"/>
              </a:solidFill>
            </a:endParaRPr>
          </a:p>
        </p:txBody>
      </p:sp>
    </p:spTree>
    <p:extLst>
      <p:ext uri="{BB962C8B-B14F-4D97-AF65-F5344CB8AC3E}">
        <p14:creationId xmlns:p14="http://schemas.microsoft.com/office/powerpoint/2010/main" val="10498157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have been sexually assaulted</a:t>
            </a:r>
            <a:endParaRPr lang="en-US" dirty="0"/>
          </a:p>
        </p:txBody>
      </p:sp>
      <p:sp>
        <p:nvSpPr>
          <p:cNvPr id="3" name="Content Placeholder 2"/>
          <p:cNvSpPr>
            <a:spLocks noGrp="1"/>
          </p:cNvSpPr>
          <p:nvPr>
            <p:ph idx="1"/>
          </p:nvPr>
        </p:nvSpPr>
        <p:spPr/>
        <p:txBody>
          <a:bodyPr>
            <a:normAutofit/>
          </a:bodyPr>
          <a:lstStyle/>
          <a:p>
            <a:r>
              <a:rPr lang="en-US" dirty="0" smtClean="0"/>
              <a:t>If  you are able to, try to avoid activities that could potentially damage evidence such as:</a:t>
            </a:r>
          </a:p>
          <a:p>
            <a:pPr lvl="1"/>
            <a:r>
              <a:rPr lang="en-US" dirty="0" smtClean="0"/>
              <a:t>Bathing, showing, using the restroom, changing clothes, combining hair, and cleaning up the area</a:t>
            </a:r>
          </a:p>
          <a:p>
            <a:r>
              <a:rPr lang="en-US" dirty="0" smtClean="0"/>
              <a:t>If you contact law enforcement</a:t>
            </a:r>
          </a:p>
          <a:p>
            <a:pPr lvl="1"/>
            <a:r>
              <a:rPr lang="en-US" dirty="0" smtClean="0"/>
              <a:t>Let them know you want to report a sexual assault but would like to get medical attention first. </a:t>
            </a:r>
          </a:p>
          <a:p>
            <a:pPr lvl="1"/>
            <a:r>
              <a:rPr lang="en-US" dirty="0" smtClean="0"/>
              <a:t>Law enforcement can meet you at the ER and advise you on next steps there.</a:t>
            </a:r>
          </a:p>
          <a:p>
            <a:r>
              <a:rPr lang="en-US" dirty="0" smtClean="0"/>
              <a:t>Remember you don’t need to go through this alone, you can have an advocate to help support you through the whole process.</a:t>
            </a:r>
          </a:p>
        </p:txBody>
      </p:sp>
    </p:spTree>
    <p:extLst>
      <p:ext uri="{BB962C8B-B14F-4D97-AF65-F5344CB8AC3E}">
        <p14:creationId xmlns:p14="http://schemas.microsoft.com/office/powerpoint/2010/main" val="3492754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80" y="161723"/>
            <a:ext cx="9291215" cy="1049235"/>
          </a:xfrm>
        </p:spPr>
        <p:txBody>
          <a:bodyPr/>
          <a:lstStyle/>
          <a:p>
            <a:r>
              <a:rPr lang="en-US" dirty="0" smtClean="0"/>
              <a:t>How to help Victims</a:t>
            </a:r>
            <a:endParaRPr lang="en-US" dirty="0"/>
          </a:p>
        </p:txBody>
      </p:sp>
      <p:sp>
        <p:nvSpPr>
          <p:cNvPr id="3" name="Content Placeholder 2"/>
          <p:cNvSpPr>
            <a:spLocks noGrp="1"/>
          </p:cNvSpPr>
          <p:nvPr>
            <p:ph idx="1"/>
          </p:nvPr>
        </p:nvSpPr>
        <p:spPr>
          <a:xfrm>
            <a:off x="325925" y="1210958"/>
            <a:ext cx="10416870" cy="4475603"/>
          </a:xfrm>
        </p:spPr>
        <p:txBody>
          <a:bodyPr>
            <a:normAutofit fontScale="85000" lnSpcReduction="20000"/>
          </a:bodyPr>
          <a:lstStyle/>
          <a:p>
            <a:r>
              <a:rPr lang="en-US" dirty="0" smtClean="0"/>
              <a:t>If someone self-discloses to you being sexual assaulted</a:t>
            </a:r>
          </a:p>
          <a:p>
            <a:pPr lvl="1"/>
            <a:r>
              <a:rPr lang="en-US" dirty="0" smtClean="0"/>
              <a:t>Take a minute to breath before responding</a:t>
            </a:r>
          </a:p>
          <a:p>
            <a:pPr lvl="1"/>
            <a:r>
              <a:rPr lang="en-US" dirty="0" smtClean="0"/>
              <a:t>Understand you may not know what to say</a:t>
            </a:r>
          </a:p>
          <a:p>
            <a:pPr lvl="2"/>
            <a:r>
              <a:rPr lang="en-US" dirty="0" smtClean="0"/>
              <a:t>You can respond, thanking them for sharing, how can I help, how can I support you, or I believe you. </a:t>
            </a:r>
          </a:p>
          <a:p>
            <a:pPr lvl="2"/>
            <a:r>
              <a:rPr lang="en-US" dirty="0" smtClean="0"/>
              <a:t>Do not use victim blaming language.</a:t>
            </a:r>
          </a:p>
          <a:p>
            <a:r>
              <a:rPr lang="en-US" dirty="0" smtClean="0"/>
              <a:t>Offer them reporting options and resources</a:t>
            </a:r>
          </a:p>
          <a:p>
            <a:pPr lvl="1"/>
            <a:r>
              <a:rPr lang="en-US" dirty="0" smtClean="0"/>
              <a:t>Understand they may not be ready to report or may not want to.</a:t>
            </a:r>
          </a:p>
          <a:p>
            <a:r>
              <a:rPr lang="en-US" dirty="0" smtClean="0"/>
              <a:t>Give them time to heal and do check-ins</a:t>
            </a:r>
          </a:p>
          <a:p>
            <a:r>
              <a:rPr lang="en-US" dirty="0" smtClean="0"/>
              <a:t>Know if you are a mandatory reporter (all organization advisors are)</a:t>
            </a:r>
          </a:p>
          <a:p>
            <a:r>
              <a:rPr lang="en-US" dirty="0" smtClean="0"/>
              <a:t>It is recommended to interrupt a person politely if you believe they are about to disclose an incident and advise that you are a mandatory reporter.</a:t>
            </a:r>
          </a:p>
          <a:p>
            <a:pPr lvl="1"/>
            <a:r>
              <a:rPr lang="en-US" dirty="0" smtClean="0"/>
              <a:t>Explain that you will need to report the incident to the designated official at A&amp;M-Commerce. </a:t>
            </a:r>
          </a:p>
          <a:p>
            <a:pPr lvl="1"/>
            <a:r>
              <a:rPr lang="en-US" dirty="0" smtClean="0"/>
              <a:t>You must report even if the individual says they want to keep it confidential.</a:t>
            </a:r>
          </a:p>
          <a:p>
            <a:pPr lvl="1"/>
            <a:endParaRPr lang="en-US" dirty="0" smtClean="0"/>
          </a:p>
        </p:txBody>
      </p:sp>
    </p:spTree>
    <p:extLst>
      <p:ext uri="{BB962C8B-B14F-4D97-AF65-F5344CB8AC3E}">
        <p14:creationId xmlns:p14="http://schemas.microsoft.com/office/powerpoint/2010/main" val="1384971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to Contact </a:t>
            </a:r>
            <a:endParaRPr lang="en-US" dirty="0"/>
          </a:p>
        </p:txBody>
      </p:sp>
      <p:sp>
        <p:nvSpPr>
          <p:cNvPr id="3" name="Content Placeholder 2"/>
          <p:cNvSpPr>
            <a:spLocks noGrp="1"/>
          </p:cNvSpPr>
          <p:nvPr>
            <p:ph idx="1"/>
          </p:nvPr>
        </p:nvSpPr>
        <p:spPr>
          <a:xfrm>
            <a:off x="796705" y="2015732"/>
            <a:ext cx="10357164" cy="3450613"/>
          </a:xfrm>
        </p:spPr>
        <p:txBody>
          <a:bodyPr/>
          <a:lstStyle/>
          <a:p>
            <a:r>
              <a:rPr lang="en-US" dirty="0" smtClean="0"/>
              <a:t>Michael </a:t>
            </a:r>
            <a:r>
              <a:rPr lang="en-US" dirty="0"/>
              <a:t>Hill, Civil Rights Administrator </a:t>
            </a:r>
            <a:br>
              <a:rPr lang="en-US" dirty="0"/>
            </a:br>
            <a:r>
              <a:rPr lang="en-US" dirty="0"/>
              <a:t>BA Room 259 D </a:t>
            </a:r>
            <a:br>
              <a:rPr lang="en-US" dirty="0"/>
            </a:br>
            <a:r>
              <a:rPr lang="en-US" dirty="0">
                <a:hlinkClick r:id="rId2"/>
              </a:rPr>
              <a:t>Michael.Hill@tamuc.edu</a:t>
            </a:r>
            <a:endParaRPr lang="en-US" dirty="0"/>
          </a:p>
          <a:p>
            <a:r>
              <a:rPr lang="en-US" dirty="0" smtClean="0"/>
              <a:t>Elisabet Martinez, Victim Outreach Coordinator</a:t>
            </a:r>
            <a:br>
              <a:rPr lang="en-US" dirty="0" smtClean="0"/>
            </a:br>
            <a:r>
              <a:rPr lang="en-US" dirty="0" smtClean="0">
                <a:hlinkClick r:id="rId3"/>
              </a:rPr>
              <a:t>Elisabet.Martinez@tamuc.edu</a:t>
            </a:r>
            <a:endParaRPr lang="en-US" dirty="0" smtClean="0"/>
          </a:p>
          <a:p>
            <a:r>
              <a:rPr lang="en-US" dirty="0" smtClean="0"/>
              <a:t>CARE Report</a:t>
            </a:r>
          </a:p>
          <a:p>
            <a:pPr lvl="1"/>
            <a:r>
              <a:rPr lang="en-US" dirty="0"/>
              <a:t> </a:t>
            </a:r>
            <a:r>
              <a:rPr lang="en-US" u="sng" dirty="0">
                <a:hlinkClick r:id="rId4"/>
              </a:rPr>
              <a:t>https://</a:t>
            </a:r>
            <a:r>
              <a:rPr lang="en-US" u="sng" dirty="0" smtClean="0">
                <a:hlinkClick r:id="rId4"/>
              </a:rPr>
              <a:t>commerce-tamu-advocate.symplicity.com/care_report/index.php/pid731856</a:t>
            </a:r>
            <a:endParaRPr lang="en-US" dirty="0"/>
          </a:p>
          <a:p>
            <a:pPr lvl="1"/>
            <a:endParaRPr lang="en-US" dirty="0" smtClean="0"/>
          </a:p>
        </p:txBody>
      </p:sp>
    </p:spTree>
    <p:extLst>
      <p:ext uri="{BB962C8B-B14F-4D97-AF65-F5344CB8AC3E}">
        <p14:creationId xmlns:p14="http://schemas.microsoft.com/office/powerpoint/2010/main" val="1566446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and Life Safety</a:t>
            </a:r>
            <a:endParaRPr lang="en-US" dirty="0"/>
          </a:p>
        </p:txBody>
      </p:sp>
      <p:sp>
        <p:nvSpPr>
          <p:cNvPr id="3" name="Content Placeholder 2"/>
          <p:cNvSpPr>
            <a:spLocks noGrp="1"/>
          </p:cNvSpPr>
          <p:nvPr>
            <p:ph idx="1"/>
          </p:nvPr>
        </p:nvSpPr>
        <p:spPr/>
        <p:txBody>
          <a:bodyPr/>
          <a:lstStyle/>
          <a:p>
            <a:r>
              <a:rPr lang="en-US" dirty="0" smtClean="0"/>
              <a:t>Events may have inherent physical risks that require contingency plans including:</a:t>
            </a:r>
          </a:p>
          <a:p>
            <a:pPr lvl="1"/>
            <a:r>
              <a:rPr lang="en-US" dirty="0" smtClean="0"/>
              <a:t>Fire Safety</a:t>
            </a:r>
          </a:p>
          <a:p>
            <a:pPr lvl="1"/>
            <a:r>
              <a:rPr lang="en-US" dirty="0" smtClean="0"/>
              <a:t>Inclement Weather</a:t>
            </a:r>
          </a:p>
          <a:p>
            <a:pPr lvl="1"/>
            <a:r>
              <a:rPr lang="en-US" dirty="0" smtClean="0"/>
              <a:t>Campus Emergency</a:t>
            </a:r>
            <a:endParaRPr lang="en-US" dirty="0"/>
          </a:p>
        </p:txBody>
      </p:sp>
    </p:spTree>
    <p:extLst>
      <p:ext uri="{BB962C8B-B14F-4D97-AF65-F5344CB8AC3E}">
        <p14:creationId xmlns:p14="http://schemas.microsoft.com/office/powerpoint/2010/main" val="26484293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647" y="727246"/>
            <a:ext cx="9291215" cy="1049235"/>
          </a:xfrm>
        </p:spPr>
        <p:txBody>
          <a:bodyPr/>
          <a:lstStyle/>
          <a:p>
            <a:r>
              <a:rPr lang="en-US" dirty="0" smtClean="0"/>
              <a:t>General Fire/Life Safety Guidelines</a:t>
            </a:r>
            <a:endParaRPr lang="en-US" dirty="0"/>
          </a:p>
        </p:txBody>
      </p:sp>
      <p:sp>
        <p:nvSpPr>
          <p:cNvPr id="3" name="Content Placeholder 2"/>
          <p:cNvSpPr>
            <a:spLocks noGrp="1"/>
          </p:cNvSpPr>
          <p:nvPr>
            <p:ph idx="1"/>
          </p:nvPr>
        </p:nvSpPr>
        <p:spPr>
          <a:xfrm>
            <a:off x="721217" y="2015732"/>
            <a:ext cx="10021577" cy="3934307"/>
          </a:xfrm>
        </p:spPr>
        <p:txBody>
          <a:bodyPr>
            <a:normAutofit lnSpcReduction="10000"/>
          </a:bodyPr>
          <a:lstStyle/>
          <a:p>
            <a:r>
              <a:rPr lang="en-US" dirty="0" smtClean="0"/>
              <a:t>Organizations should have emergency contact information for Fire, Police, and Ambulance </a:t>
            </a:r>
          </a:p>
          <a:p>
            <a:r>
              <a:rPr lang="en-US" dirty="0" smtClean="0"/>
              <a:t>Prior to any event, plan and provide for all facilities used for event</a:t>
            </a:r>
          </a:p>
          <a:p>
            <a:pPr lvl="1"/>
            <a:r>
              <a:rPr lang="en-US" dirty="0" smtClean="0"/>
              <a:t>Know evacuation routes</a:t>
            </a:r>
          </a:p>
          <a:p>
            <a:pPr lvl="1"/>
            <a:r>
              <a:rPr lang="en-US" dirty="0" smtClean="0"/>
              <a:t>Shelter,  shelter-in-place</a:t>
            </a:r>
          </a:p>
          <a:p>
            <a:r>
              <a:rPr lang="en-US" dirty="0" smtClean="0"/>
              <a:t>Know specific location and how to describe in case of emergency services needed</a:t>
            </a:r>
          </a:p>
          <a:p>
            <a:r>
              <a:rPr lang="en-US" dirty="0" smtClean="0"/>
              <a:t>The possession of explosive devices of any kind are forbidden.</a:t>
            </a:r>
          </a:p>
          <a:p>
            <a:r>
              <a:rPr lang="en-US" dirty="0" smtClean="0"/>
              <a:t>Any person bringing a firearm must have the firearm concealed. </a:t>
            </a:r>
            <a:endParaRPr lang="en-US" dirty="0"/>
          </a:p>
        </p:txBody>
      </p:sp>
    </p:spTree>
    <p:extLst>
      <p:ext uri="{BB962C8B-B14F-4D97-AF65-F5344CB8AC3E}">
        <p14:creationId xmlns:p14="http://schemas.microsoft.com/office/powerpoint/2010/main" val="1309067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671" y="365125"/>
            <a:ext cx="10787129" cy="1325563"/>
          </a:xfrm>
        </p:spPr>
        <p:txBody>
          <a:bodyPr/>
          <a:lstStyle/>
          <a:p>
            <a:r>
              <a:rPr lang="en-US" dirty="0" smtClean="0"/>
              <a:t>General Fire/Life Safety Guidelines</a:t>
            </a:r>
            <a:endParaRPr lang="en-US" dirty="0"/>
          </a:p>
        </p:txBody>
      </p:sp>
      <p:sp>
        <p:nvSpPr>
          <p:cNvPr id="3" name="Content Placeholder 2"/>
          <p:cNvSpPr>
            <a:spLocks noGrp="1"/>
          </p:cNvSpPr>
          <p:nvPr>
            <p:ph idx="1"/>
          </p:nvPr>
        </p:nvSpPr>
        <p:spPr>
          <a:xfrm>
            <a:off x="566671" y="2015732"/>
            <a:ext cx="10176124" cy="3998702"/>
          </a:xfrm>
        </p:spPr>
        <p:txBody>
          <a:bodyPr/>
          <a:lstStyle/>
          <a:p>
            <a:r>
              <a:rPr lang="en-US" dirty="0" smtClean="0"/>
              <a:t>Call authorities to notify them of an emergency</a:t>
            </a:r>
          </a:p>
          <a:p>
            <a:pPr lvl="1"/>
            <a:r>
              <a:rPr lang="en-US" dirty="0" smtClean="0"/>
              <a:t>911</a:t>
            </a:r>
          </a:p>
          <a:p>
            <a:pPr lvl="1"/>
            <a:r>
              <a:rPr lang="en-US" dirty="0" smtClean="0"/>
              <a:t>If non-emergency, contact University Police at 903-886-5868.</a:t>
            </a:r>
          </a:p>
          <a:p>
            <a:r>
              <a:rPr lang="en-US" dirty="0" smtClean="0"/>
              <a:t>First priority is to ensure safety of attendees.</a:t>
            </a:r>
          </a:p>
          <a:p>
            <a:r>
              <a:rPr lang="en-US" dirty="0" smtClean="0"/>
              <a:t>In an emergency, have a method of accounting for attendees location.</a:t>
            </a:r>
          </a:p>
          <a:p>
            <a:r>
              <a:rPr lang="en-US" dirty="0" smtClean="0"/>
              <a:t>Initiate appropriate actions in response to the emergency.</a:t>
            </a:r>
            <a:endParaRPr lang="en-US" dirty="0"/>
          </a:p>
        </p:txBody>
      </p:sp>
    </p:spTree>
    <p:extLst>
      <p:ext uri="{BB962C8B-B14F-4D97-AF65-F5344CB8AC3E}">
        <p14:creationId xmlns:p14="http://schemas.microsoft.com/office/powerpoint/2010/main" val="31255593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609" y="365125"/>
            <a:ext cx="10993191" cy="1325563"/>
          </a:xfrm>
        </p:spPr>
        <p:txBody>
          <a:bodyPr/>
          <a:lstStyle/>
          <a:p>
            <a:r>
              <a:rPr lang="en-US" dirty="0" smtClean="0"/>
              <a:t>Fire Safety</a:t>
            </a:r>
            <a:endParaRPr lang="en-US" dirty="0"/>
          </a:p>
        </p:txBody>
      </p:sp>
      <p:sp>
        <p:nvSpPr>
          <p:cNvPr id="3" name="Content Placeholder 2"/>
          <p:cNvSpPr>
            <a:spLocks noGrp="1"/>
          </p:cNvSpPr>
          <p:nvPr>
            <p:ph idx="1"/>
          </p:nvPr>
        </p:nvSpPr>
        <p:spPr>
          <a:xfrm>
            <a:off x="360609" y="2015732"/>
            <a:ext cx="10382186" cy="3882792"/>
          </a:xfrm>
        </p:spPr>
        <p:txBody>
          <a:bodyPr>
            <a:normAutofit fontScale="92500"/>
          </a:bodyPr>
          <a:lstStyle/>
          <a:p>
            <a:r>
              <a:rPr lang="en-US" dirty="0" smtClean="0"/>
              <a:t>If you observe a fire:</a:t>
            </a:r>
          </a:p>
          <a:p>
            <a:pPr lvl="1"/>
            <a:r>
              <a:rPr lang="en-US" dirty="0" smtClean="0"/>
              <a:t>Activate fire alarm system to notify building occupants of the emergency.</a:t>
            </a:r>
          </a:p>
          <a:p>
            <a:pPr lvl="1"/>
            <a:r>
              <a:rPr lang="en-US" dirty="0" smtClean="0"/>
              <a:t>Notify University Police and/or Commerce Fire Department of the fire.</a:t>
            </a:r>
          </a:p>
          <a:p>
            <a:pPr lvl="1"/>
            <a:r>
              <a:rPr lang="en-US" dirty="0" smtClean="0"/>
              <a:t>Evacuate the building</a:t>
            </a:r>
          </a:p>
          <a:p>
            <a:pPr lvl="1"/>
            <a:r>
              <a:rPr lang="en-US" dirty="0" smtClean="0"/>
              <a:t>Remain outside until notified by the fire department the building is safe to re-enter</a:t>
            </a:r>
          </a:p>
          <a:p>
            <a:r>
              <a:rPr lang="en-US" dirty="0" smtClean="0"/>
              <a:t>Report an inoperable fire protection equipment.</a:t>
            </a:r>
          </a:p>
          <a:p>
            <a:r>
              <a:rPr lang="en-US" dirty="0" smtClean="0"/>
              <a:t>Do not tamper with fire protection equipment.</a:t>
            </a:r>
          </a:p>
          <a:p>
            <a:r>
              <a:rPr lang="en-US" dirty="0" smtClean="0"/>
              <a:t>Know your evacuation route.</a:t>
            </a:r>
          </a:p>
          <a:p>
            <a:r>
              <a:rPr lang="en-US" dirty="0" smtClean="0"/>
              <a:t>Keep hallways and exits clear of obstructions.</a:t>
            </a:r>
          </a:p>
          <a:p>
            <a:endParaRPr lang="en-US" dirty="0" smtClean="0"/>
          </a:p>
        </p:txBody>
      </p:sp>
    </p:spTree>
    <p:extLst>
      <p:ext uri="{BB962C8B-B14F-4D97-AF65-F5344CB8AC3E}">
        <p14:creationId xmlns:p14="http://schemas.microsoft.com/office/powerpoint/2010/main" val="10681339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527" y="365125"/>
            <a:ext cx="10981273" cy="1325563"/>
          </a:xfrm>
        </p:spPr>
        <p:txBody>
          <a:bodyPr/>
          <a:lstStyle/>
          <a:p>
            <a:r>
              <a:rPr lang="en-US" dirty="0" smtClean="0"/>
              <a:t>Inclement Weather</a:t>
            </a:r>
            <a:endParaRPr lang="en-US" dirty="0"/>
          </a:p>
        </p:txBody>
      </p:sp>
      <p:sp>
        <p:nvSpPr>
          <p:cNvPr id="3" name="Content Placeholder 2"/>
          <p:cNvSpPr>
            <a:spLocks noGrp="1"/>
          </p:cNvSpPr>
          <p:nvPr>
            <p:ph idx="1"/>
          </p:nvPr>
        </p:nvSpPr>
        <p:spPr>
          <a:xfrm>
            <a:off x="372527" y="1886942"/>
            <a:ext cx="11397802" cy="4307795"/>
          </a:xfrm>
        </p:spPr>
        <p:txBody>
          <a:bodyPr>
            <a:normAutofit lnSpcReduction="10000"/>
          </a:bodyPr>
          <a:lstStyle/>
          <a:p>
            <a:r>
              <a:rPr lang="en-US" dirty="0" smtClean="0"/>
              <a:t>Expect the unexpected</a:t>
            </a:r>
          </a:p>
          <a:p>
            <a:pPr lvl="1"/>
            <a:r>
              <a:rPr lang="en-US" dirty="0" smtClean="0"/>
              <a:t>Certain times of the year the weather changes quickly.</a:t>
            </a:r>
          </a:p>
          <a:p>
            <a:pPr lvl="1"/>
            <a:r>
              <a:rPr lang="en-US" dirty="0" smtClean="0"/>
              <a:t>Have a back-up plan, book a rain location just in case.</a:t>
            </a:r>
          </a:p>
          <a:p>
            <a:pPr lvl="1"/>
            <a:r>
              <a:rPr lang="en-US" dirty="0" smtClean="0"/>
              <a:t>Make a call on your event whether it will use the rain location at least 24 hours in advance.</a:t>
            </a:r>
          </a:p>
          <a:p>
            <a:r>
              <a:rPr lang="en-US" dirty="0" smtClean="0"/>
              <a:t>If tornado siren sounds, travel to interior of a structure.</a:t>
            </a:r>
          </a:p>
          <a:p>
            <a:pPr lvl="1"/>
            <a:r>
              <a:rPr lang="en-US" dirty="0" smtClean="0"/>
              <a:t>Interior restroom provides better protection for most buildings.</a:t>
            </a:r>
          </a:p>
          <a:p>
            <a:pPr lvl="1"/>
            <a:r>
              <a:rPr lang="en-US" dirty="0" smtClean="0"/>
              <a:t>Know the “Areas of Refuge” in each building on-campus.</a:t>
            </a:r>
          </a:p>
          <a:p>
            <a:r>
              <a:rPr lang="en-US" dirty="0" smtClean="0"/>
              <a:t>Review the University Inclement Weather information: </a:t>
            </a:r>
            <a:r>
              <a:rPr lang="en-US" dirty="0">
                <a:hlinkClick r:id="rId2"/>
              </a:rPr>
              <a:t>http://www.tamuc.edu/CampusLife/CampusServices/universityPoliceDepartment/campusSafety/severeWeather.aspx</a:t>
            </a:r>
            <a:endParaRPr lang="en-US" dirty="0"/>
          </a:p>
          <a:p>
            <a:pPr marL="0" indent="0">
              <a:buNone/>
            </a:pPr>
            <a:endParaRPr lang="en-US" dirty="0"/>
          </a:p>
          <a:p>
            <a:pPr lvl="1"/>
            <a:endParaRPr lang="en-US" dirty="0"/>
          </a:p>
        </p:txBody>
      </p:sp>
    </p:spTree>
    <p:extLst>
      <p:ext uri="{BB962C8B-B14F-4D97-AF65-F5344CB8AC3E}">
        <p14:creationId xmlns:p14="http://schemas.microsoft.com/office/powerpoint/2010/main" val="17384962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Campus Emergency</a:t>
            </a:r>
            <a:endParaRPr lang="en-US" dirty="0"/>
          </a:p>
        </p:txBody>
      </p:sp>
      <p:sp>
        <p:nvSpPr>
          <p:cNvPr id="3" name="Content Placeholder 2"/>
          <p:cNvSpPr>
            <a:spLocks noGrp="1"/>
          </p:cNvSpPr>
          <p:nvPr>
            <p:ph idx="1"/>
          </p:nvPr>
        </p:nvSpPr>
        <p:spPr/>
        <p:txBody>
          <a:bodyPr/>
          <a:lstStyle/>
          <a:p>
            <a:r>
              <a:rPr lang="en-US" dirty="0" smtClean="0"/>
              <a:t>Review and know the following procedures if any of the following occur:</a:t>
            </a:r>
          </a:p>
          <a:p>
            <a:pPr lvl="1"/>
            <a:r>
              <a:rPr lang="en-US" dirty="0" smtClean="0"/>
              <a:t>Terrorist/Shooter – follow directions of emergency personnel through PAWS. Sign up for PAWS if you haven’t done so already. Opt-in through </a:t>
            </a:r>
            <a:r>
              <a:rPr lang="en-US" dirty="0" err="1" smtClean="0"/>
              <a:t>MyLeo</a:t>
            </a:r>
            <a:r>
              <a:rPr lang="en-US" dirty="0" smtClean="0"/>
              <a:t>.</a:t>
            </a:r>
          </a:p>
          <a:p>
            <a:pPr lvl="1"/>
            <a:r>
              <a:rPr lang="en-US" dirty="0" smtClean="0"/>
              <a:t>Bomb Threat – review guidance contained in the University Emergency guide.</a:t>
            </a:r>
          </a:p>
          <a:p>
            <a:pPr lvl="1"/>
            <a:r>
              <a:rPr lang="en-US" dirty="0" smtClean="0"/>
              <a:t>Injury Accident – know basic First Aid protocol, call UPD non-emergency if needed.</a:t>
            </a:r>
          </a:p>
          <a:p>
            <a:r>
              <a:rPr lang="en-US" dirty="0" smtClean="0"/>
              <a:t>In case of emergency, call 911 immediately. To report criminal activity, call UPD at 903-886-5868.</a:t>
            </a:r>
            <a:endParaRPr lang="en-US" dirty="0"/>
          </a:p>
        </p:txBody>
      </p:sp>
    </p:spTree>
    <p:extLst>
      <p:ext uri="{BB962C8B-B14F-4D97-AF65-F5344CB8AC3E}">
        <p14:creationId xmlns:p14="http://schemas.microsoft.com/office/powerpoint/2010/main" val="1055521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a:t>
            </a:r>
            <a:endParaRPr lang="en-US" dirty="0"/>
          </a:p>
        </p:txBody>
      </p:sp>
      <p:sp>
        <p:nvSpPr>
          <p:cNvPr id="3" name="Content Placeholder 2"/>
          <p:cNvSpPr>
            <a:spLocks noGrp="1"/>
          </p:cNvSpPr>
          <p:nvPr>
            <p:ph idx="1"/>
          </p:nvPr>
        </p:nvSpPr>
        <p:spPr>
          <a:xfrm>
            <a:off x="1184857" y="2015732"/>
            <a:ext cx="9557938" cy="3450613"/>
          </a:xfrm>
        </p:spPr>
        <p:txBody>
          <a:bodyPr>
            <a:normAutofit fontScale="92500" lnSpcReduction="10000"/>
          </a:bodyPr>
          <a:lstStyle/>
          <a:p>
            <a:r>
              <a:rPr lang="en-US" dirty="0">
                <a:hlinkClick r:id="rId2"/>
              </a:rPr>
              <a:t>https://</a:t>
            </a:r>
            <a:r>
              <a:rPr lang="en-US" dirty="0" smtClean="0">
                <a:hlinkClick r:id="rId2"/>
              </a:rPr>
              <a:t>www.tamuc.edu/aboutUs/policiesProceduresStandardsStatements/rulesProcedures/13students/studentAffairs/13.04.99.R1StudentTravelRule.pdf</a:t>
            </a:r>
            <a:endParaRPr lang="en-US" dirty="0" smtClean="0"/>
          </a:p>
          <a:p>
            <a:r>
              <a:rPr lang="en-US" dirty="0" smtClean="0"/>
              <a:t>Must be at least 18 years of age</a:t>
            </a:r>
          </a:p>
          <a:p>
            <a:r>
              <a:rPr lang="en-US" dirty="0" smtClean="0"/>
              <a:t>Prefer rental vehicles be used</a:t>
            </a:r>
          </a:p>
          <a:p>
            <a:pPr lvl="1"/>
            <a:r>
              <a:rPr lang="en-US" dirty="0" smtClean="0"/>
              <a:t>University fleet</a:t>
            </a:r>
          </a:p>
          <a:p>
            <a:pPr lvl="1"/>
            <a:r>
              <a:rPr lang="en-US" dirty="0" smtClean="0"/>
              <a:t>Enterprise</a:t>
            </a:r>
          </a:p>
          <a:p>
            <a:r>
              <a:rPr lang="en-US" dirty="0" smtClean="0"/>
              <a:t>Must have personal automobile insurance and registration if personal vehicle is used.</a:t>
            </a:r>
            <a:endParaRPr lang="en-US" dirty="0"/>
          </a:p>
        </p:txBody>
      </p:sp>
    </p:spTree>
    <p:extLst>
      <p:ext uri="{BB962C8B-B14F-4D97-AF65-F5344CB8AC3E}">
        <p14:creationId xmlns:p14="http://schemas.microsoft.com/office/powerpoint/2010/main" val="2520689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Alcoholic Beverages, Illegal Drugs, And Penalties</a:t>
            </a:r>
            <a:br>
              <a:rPr lang="en-US" dirty="0"/>
            </a:br>
            <a:endParaRPr lang="en-US" dirty="0"/>
          </a:p>
        </p:txBody>
      </p:sp>
      <p:sp>
        <p:nvSpPr>
          <p:cNvPr id="3" name="Content Placeholder 2"/>
          <p:cNvSpPr>
            <a:spLocks noGrp="1"/>
          </p:cNvSpPr>
          <p:nvPr>
            <p:ph idx="1"/>
          </p:nvPr>
        </p:nvSpPr>
        <p:spPr>
          <a:xfrm>
            <a:off x="579549" y="2015732"/>
            <a:ext cx="11178862" cy="3779761"/>
          </a:xfrm>
        </p:spPr>
        <p:txBody>
          <a:bodyPr>
            <a:normAutofit fontScale="92500" lnSpcReduction="10000"/>
          </a:bodyPr>
          <a:lstStyle/>
          <a:p>
            <a:r>
              <a:rPr lang="en-US" dirty="0" smtClean="0"/>
              <a:t>Public Intoxication- occurs when a person appears in public while intoxicated to the degree that the person may endanger themselves or others due to the impairment of mental/physical faculties.</a:t>
            </a:r>
          </a:p>
          <a:p>
            <a:pPr lvl="1"/>
            <a:r>
              <a:rPr lang="en-US" dirty="0" smtClean="0"/>
              <a:t>Generally you get to sober up in a jail, unless there is a responsible sober adult that is willing to accept responsibility for you and the officer deems it not necessary for a trip to jail.</a:t>
            </a:r>
          </a:p>
          <a:p>
            <a:r>
              <a:rPr lang="en-US" dirty="0" smtClean="0"/>
              <a:t>Minor in Possession- A person under the age of 21, found to be in possession of an alcoholic beverage of any kind</a:t>
            </a:r>
          </a:p>
          <a:p>
            <a:r>
              <a:rPr lang="en-US" dirty="0" smtClean="0"/>
              <a:t>Minor in Consumption- A person under the age of 21, consuming any </a:t>
            </a:r>
            <a:r>
              <a:rPr lang="en-US" dirty="0" err="1" smtClean="0"/>
              <a:t>alcoholc</a:t>
            </a:r>
            <a:r>
              <a:rPr lang="en-US" dirty="0" smtClean="0"/>
              <a:t> beverage, EXCEPT if the minor is with their parent or spouse and is giving them the alcohol to consume</a:t>
            </a:r>
            <a:endParaRPr lang="en-US" dirty="0"/>
          </a:p>
        </p:txBody>
      </p:sp>
    </p:spTree>
    <p:extLst>
      <p:ext uri="{BB962C8B-B14F-4D97-AF65-F5344CB8AC3E}">
        <p14:creationId xmlns:p14="http://schemas.microsoft.com/office/powerpoint/2010/main" val="14856257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639" y="365125"/>
            <a:ext cx="10890161" cy="1325563"/>
          </a:xfrm>
        </p:spPr>
        <p:txBody>
          <a:bodyPr/>
          <a:lstStyle/>
          <a:p>
            <a:r>
              <a:rPr lang="en-US" dirty="0" smtClean="0"/>
              <a:t>Travel</a:t>
            </a:r>
            <a:endParaRPr lang="en-US" dirty="0"/>
          </a:p>
        </p:txBody>
      </p:sp>
      <p:sp>
        <p:nvSpPr>
          <p:cNvPr id="3" name="Content Placeholder 2"/>
          <p:cNvSpPr>
            <a:spLocks noGrp="1"/>
          </p:cNvSpPr>
          <p:nvPr>
            <p:ph idx="1"/>
          </p:nvPr>
        </p:nvSpPr>
        <p:spPr>
          <a:xfrm>
            <a:off x="463639" y="1853754"/>
            <a:ext cx="10869769" cy="4340984"/>
          </a:xfrm>
        </p:spPr>
        <p:txBody>
          <a:bodyPr>
            <a:normAutofit lnSpcReduction="10000"/>
          </a:bodyPr>
          <a:lstStyle/>
          <a:p>
            <a:r>
              <a:rPr lang="en-US" dirty="0" smtClean="0"/>
              <a:t>Things to think about...</a:t>
            </a:r>
          </a:p>
          <a:p>
            <a:pPr lvl="1"/>
            <a:r>
              <a:rPr lang="en-US" dirty="0" smtClean="0"/>
              <a:t>Consider alternative methods of transportation</a:t>
            </a:r>
          </a:p>
          <a:p>
            <a:pPr lvl="2"/>
            <a:r>
              <a:rPr lang="en-US" dirty="0" smtClean="0"/>
              <a:t>Flights</a:t>
            </a:r>
          </a:p>
          <a:p>
            <a:pPr lvl="2"/>
            <a:r>
              <a:rPr lang="en-US" dirty="0" smtClean="0"/>
              <a:t>Bus</a:t>
            </a:r>
          </a:p>
          <a:p>
            <a:pPr lvl="2"/>
            <a:r>
              <a:rPr lang="en-US" dirty="0" smtClean="0"/>
              <a:t>Amtrak</a:t>
            </a:r>
          </a:p>
          <a:p>
            <a:pPr lvl="1"/>
            <a:r>
              <a:rPr lang="en-US" dirty="0" smtClean="0"/>
              <a:t>Anticipate or prepare for emergency expenses associated with travel</a:t>
            </a:r>
          </a:p>
          <a:p>
            <a:pPr lvl="2"/>
            <a:r>
              <a:rPr lang="en-US" dirty="0" smtClean="0"/>
              <a:t>Example, if flying and flight is cancelled or delayed. You may need to stay overnight at a hotel if flight not available for next day. You could need a rental car to drive instead. </a:t>
            </a:r>
          </a:p>
          <a:p>
            <a:pPr lvl="1"/>
            <a:r>
              <a:rPr lang="en-US" dirty="0" smtClean="0"/>
              <a:t>Accessibility in transportation</a:t>
            </a:r>
          </a:p>
          <a:p>
            <a:pPr lvl="1"/>
            <a:r>
              <a:rPr lang="en-US" dirty="0" smtClean="0"/>
              <a:t>If driving, take breaks every two hours. </a:t>
            </a:r>
          </a:p>
          <a:p>
            <a:pPr lvl="1"/>
            <a:r>
              <a:rPr lang="en-US" dirty="0" smtClean="0"/>
              <a:t>Try not driving through the night to get to some place in the morning, go during the day and get a hotel room for the night.</a:t>
            </a:r>
            <a:endParaRPr lang="en-US" dirty="0"/>
          </a:p>
        </p:txBody>
      </p:sp>
    </p:spTree>
    <p:extLst>
      <p:ext uri="{BB962C8B-B14F-4D97-AF65-F5344CB8AC3E}">
        <p14:creationId xmlns:p14="http://schemas.microsoft.com/office/powerpoint/2010/main" val="14585521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217" y="365125"/>
            <a:ext cx="10632583" cy="1325563"/>
          </a:xfrm>
        </p:spPr>
        <p:txBody>
          <a:bodyPr/>
          <a:lstStyle/>
          <a:p>
            <a:r>
              <a:rPr lang="en-US" dirty="0" smtClean="0"/>
              <a:t>Accessibility</a:t>
            </a:r>
            <a:endParaRPr lang="en-US" dirty="0"/>
          </a:p>
        </p:txBody>
      </p:sp>
      <p:sp>
        <p:nvSpPr>
          <p:cNvPr id="3" name="Content Placeholder 2"/>
          <p:cNvSpPr>
            <a:spLocks noGrp="1"/>
          </p:cNvSpPr>
          <p:nvPr>
            <p:ph idx="1"/>
          </p:nvPr>
        </p:nvSpPr>
        <p:spPr>
          <a:xfrm>
            <a:off x="721217" y="2015732"/>
            <a:ext cx="10496282" cy="4591130"/>
          </a:xfrm>
        </p:spPr>
        <p:txBody>
          <a:bodyPr>
            <a:normAutofit/>
          </a:bodyPr>
          <a:lstStyle/>
          <a:p>
            <a:r>
              <a:rPr lang="en-US" dirty="0" smtClean="0"/>
              <a:t>Individuals with Disabilities</a:t>
            </a:r>
          </a:p>
          <a:p>
            <a:pPr lvl="1"/>
            <a:r>
              <a:rPr lang="en-US" dirty="0" smtClean="0"/>
              <a:t>Law and System policy</a:t>
            </a:r>
          </a:p>
          <a:p>
            <a:pPr lvl="2"/>
            <a:r>
              <a:rPr lang="en-US" dirty="0" smtClean="0"/>
              <a:t>No individual will be excluded from participation in, or be denied the benefit of, or be subjected to discrimination based on disability under any system program or activity.</a:t>
            </a:r>
          </a:p>
          <a:p>
            <a:r>
              <a:rPr lang="en-US" dirty="0" smtClean="0"/>
              <a:t>A person with a disability is one who</a:t>
            </a:r>
          </a:p>
          <a:p>
            <a:pPr lvl="1"/>
            <a:r>
              <a:rPr lang="en-US" dirty="0" smtClean="0"/>
              <a:t>Has a physical or mental impairment that substantially limits one or more major life activities;</a:t>
            </a:r>
          </a:p>
          <a:p>
            <a:pPr lvl="1"/>
            <a:r>
              <a:rPr lang="en-US" dirty="0" smtClean="0"/>
              <a:t>Has a record of such an impairment</a:t>
            </a:r>
            <a:r>
              <a:rPr lang="en-US" dirty="0"/>
              <a:t> </a:t>
            </a:r>
            <a:r>
              <a:rPr lang="en-US" dirty="0" smtClean="0"/>
              <a:t>or is regarded as having such an impairment</a:t>
            </a:r>
          </a:p>
        </p:txBody>
      </p:sp>
    </p:spTree>
    <p:extLst>
      <p:ext uri="{BB962C8B-B14F-4D97-AF65-F5344CB8AC3E}">
        <p14:creationId xmlns:p14="http://schemas.microsoft.com/office/powerpoint/2010/main" val="26405352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Accessibility</a:t>
            </a:r>
            <a:endParaRPr lang="en-US" dirty="0"/>
          </a:p>
        </p:txBody>
      </p:sp>
      <p:sp>
        <p:nvSpPr>
          <p:cNvPr id="3" name="Content Placeholder 2"/>
          <p:cNvSpPr>
            <a:spLocks noGrp="1"/>
          </p:cNvSpPr>
          <p:nvPr>
            <p:ph idx="1"/>
          </p:nvPr>
        </p:nvSpPr>
        <p:spPr/>
        <p:txBody>
          <a:bodyPr/>
          <a:lstStyle/>
          <a:p>
            <a:r>
              <a:rPr lang="en-US" dirty="0"/>
              <a:t>Student organizations should make reasonable </a:t>
            </a:r>
            <a:r>
              <a:rPr lang="en-US" dirty="0" smtClean="0"/>
              <a:t>modifications</a:t>
            </a:r>
          </a:p>
          <a:p>
            <a:r>
              <a:rPr lang="en-US" dirty="0" smtClean="0"/>
              <a:t>Provide </a:t>
            </a:r>
            <a:r>
              <a:rPr lang="en-US" dirty="0"/>
              <a:t>aids, and services that are necessary to ensure that qualified individuals with disabilities have an equal opportunity to </a:t>
            </a:r>
            <a:r>
              <a:rPr lang="en-US" dirty="0" smtClean="0"/>
              <a:t>participate</a:t>
            </a:r>
          </a:p>
          <a:p>
            <a:pPr lvl="1"/>
            <a:r>
              <a:rPr lang="en-US" dirty="0" smtClean="0"/>
              <a:t>Unless </a:t>
            </a:r>
            <a:r>
              <a:rPr lang="en-US" dirty="0"/>
              <a:t>to do so would fundamentally alter the program. </a:t>
            </a:r>
            <a:endParaRPr lang="en-US" dirty="0" smtClean="0"/>
          </a:p>
          <a:p>
            <a:r>
              <a:rPr lang="en-US" dirty="0" smtClean="0"/>
              <a:t>If you have any questions or concerns about making accommodations please contact the Student Disability Resources and Services office.</a:t>
            </a:r>
          </a:p>
          <a:p>
            <a:pPr lvl="1"/>
            <a:r>
              <a:rPr lang="en-US" dirty="0" smtClean="0"/>
              <a:t>Director Sandi Patton, </a:t>
            </a:r>
            <a:r>
              <a:rPr lang="en-US" dirty="0" smtClean="0">
                <a:hlinkClick r:id="rId2"/>
              </a:rPr>
              <a:t>Sandi.Patton@tamuc.edu</a:t>
            </a:r>
            <a:r>
              <a:rPr lang="en-US" dirty="0" smtClean="0"/>
              <a:t> </a:t>
            </a:r>
            <a:endParaRPr lang="en-US" dirty="0"/>
          </a:p>
          <a:p>
            <a:endParaRPr lang="en-US" dirty="0"/>
          </a:p>
        </p:txBody>
      </p:sp>
    </p:spTree>
    <p:extLst>
      <p:ext uri="{BB962C8B-B14F-4D97-AF65-F5344CB8AC3E}">
        <p14:creationId xmlns:p14="http://schemas.microsoft.com/office/powerpoint/2010/main" val="34992955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Accommodation Statement</a:t>
            </a:r>
            <a:endParaRPr lang="en-US" dirty="0"/>
          </a:p>
        </p:txBody>
      </p:sp>
      <p:sp>
        <p:nvSpPr>
          <p:cNvPr id="3" name="Content Placeholder 2"/>
          <p:cNvSpPr>
            <a:spLocks noGrp="1"/>
          </p:cNvSpPr>
          <p:nvPr>
            <p:ph idx="1"/>
          </p:nvPr>
        </p:nvSpPr>
        <p:spPr/>
        <p:txBody>
          <a:bodyPr>
            <a:normAutofit/>
          </a:bodyPr>
          <a:lstStyle/>
          <a:p>
            <a:r>
              <a:rPr lang="en-US" dirty="0" smtClean="0"/>
              <a:t>Add to fliers in case a student needs an accommodation</a:t>
            </a:r>
          </a:p>
          <a:p>
            <a:pPr lvl="1"/>
            <a:r>
              <a:rPr lang="en-US" dirty="0" smtClean="0"/>
              <a:t>Example: hearing impairment or student needs an interpreter</a:t>
            </a:r>
          </a:p>
          <a:p>
            <a:r>
              <a:rPr lang="en-US" dirty="0" smtClean="0"/>
              <a:t>Example statements</a:t>
            </a:r>
          </a:p>
          <a:p>
            <a:pPr lvl="1"/>
            <a:r>
              <a:rPr lang="en-US" dirty="0" smtClean="0"/>
              <a:t>To request ADA accommodations, please communicate your needs at least 7 days prior to the event you plan to attend by contacting (NAME) at (Phone Number or E-mail)</a:t>
            </a:r>
          </a:p>
          <a:p>
            <a:pPr lvl="1"/>
            <a:r>
              <a:rPr lang="en-US" dirty="0" smtClean="0"/>
              <a:t>To request ADA accommodations, please communicate your needs to (NAME) at (Phone Number or E-mail)</a:t>
            </a:r>
          </a:p>
          <a:p>
            <a:pPr lvl="1"/>
            <a:r>
              <a:rPr lang="en-US" dirty="0" smtClean="0"/>
              <a:t>ADA accommodations can be requested by contacting (Name) at (Phone Number or E-mail)</a:t>
            </a:r>
          </a:p>
          <a:p>
            <a:pPr lvl="1"/>
            <a:endParaRPr lang="en-US" dirty="0" smtClean="0"/>
          </a:p>
          <a:p>
            <a:endParaRPr lang="en-US" dirty="0" smtClean="0"/>
          </a:p>
        </p:txBody>
      </p:sp>
    </p:spTree>
    <p:extLst>
      <p:ext uri="{BB962C8B-B14F-4D97-AF65-F5344CB8AC3E}">
        <p14:creationId xmlns:p14="http://schemas.microsoft.com/office/powerpoint/2010/main" val="1176177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Alcoholic Beverages, Illegal Drugs, And Penalties</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Purchase/Furnish Alcohol to a Minor</a:t>
            </a:r>
          </a:p>
          <a:p>
            <a:pPr lvl="1"/>
            <a:r>
              <a:rPr lang="en-US" dirty="0" smtClean="0"/>
              <a:t>Up to $4,000 and up to 1 year in jail</a:t>
            </a:r>
          </a:p>
          <a:p>
            <a:pPr lvl="1"/>
            <a:r>
              <a:rPr lang="en-US" dirty="0" smtClean="0"/>
              <a:t>Furnishing alcohol to a minor or providing a place for a minor to consume is considered a serious Class A misdemeanor.</a:t>
            </a:r>
          </a:p>
          <a:p>
            <a:pPr lvl="1"/>
            <a:r>
              <a:rPr lang="en-US" dirty="0" smtClean="0"/>
              <a:t>For example; organization is hosting a party at their house, a minor comes to the party and consumes alcohol </a:t>
            </a:r>
            <a:r>
              <a:rPr lang="en-US" u="sng" dirty="0" smtClean="0"/>
              <a:t>provided by the organization</a:t>
            </a:r>
            <a:r>
              <a:rPr lang="en-US" dirty="0" smtClean="0"/>
              <a:t>, the organization can be held responsible for furnishing alcohol to a minor.</a:t>
            </a:r>
            <a:endParaRPr lang="en-US" dirty="0"/>
          </a:p>
        </p:txBody>
      </p:sp>
    </p:spTree>
    <p:extLst>
      <p:ext uri="{BB962C8B-B14F-4D97-AF65-F5344CB8AC3E}">
        <p14:creationId xmlns:p14="http://schemas.microsoft.com/office/powerpoint/2010/main" val="3660219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Alcoholic Beverages, Illegal Drugs, And Penalties</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Driving While Intoxicated (DWI)</a:t>
            </a:r>
          </a:p>
          <a:p>
            <a:pPr lvl="1"/>
            <a:r>
              <a:rPr lang="en-US" dirty="0" smtClean="0"/>
              <a:t>A person is DWI when having a blood alcohol concentration of 0.08 or more while operating a motor vehicle.</a:t>
            </a:r>
          </a:p>
          <a:p>
            <a:pPr lvl="1"/>
            <a:r>
              <a:rPr lang="en-US" dirty="0" smtClean="0"/>
              <a:t>1</a:t>
            </a:r>
            <a:r>
              <a:rPr lang="en-US" baseline="30000" dirty="0" smtClean="0"/>
              <a:t>st</a:t>
            </a:r>
            <a:r>
              <a:rPr lang="en-US" dirty="0" smtClean="0"/>
              <a:t> offense is a Class B misdemeanor</a:t>
            </a:r>
          </a:p>
          <a:p>
            <a:pPr lvl="2"/>
            <a:r>
              <a:rPr lang="en-US" dirty="0" smtClean="0"/>
              <a:t>Fine up to $2,000, confinement in jail up to 180 days, and license suspension 90 days to 1 year</a:t>
            </a:r>
          </a:p>
          <a:p>
            <a:pPr lvl="1"/>
            <a:r>
              <a:rPr lang="en-US" dirty="0" smtClean="0"/>
              <a:t>2</a:t>
            </a:r>
            <a:r>
              <a:rPr lang="en-US" baseline="30000" dirty="0" smtClean="0"/>
              <a:t>nd</a:t>
            </a:r>
            <a:r>
              <a:rPr lang="en-US" dirty="0" smtClean="0"/>
              <a:t> offense is a Class A misdemeanor</a:t>
            </a:r>
          </a:p>
          <a:p>
            <a:pPr lvl="2"/>
            <a:r>
              <a:rPr lang="en-US" dirty="0" smtClean="0"/>
              <a:t>Fine up to $4,000, confinement in jail a minimum of 30 days &amp; up to 1 year, and license suspension 180 days to 2 years</a:t>
            </a:r>
          </a:p>
          <a:p>
            <a:pPr lvl="1"/>
            <a:r>
              <a:rPr lang="en-US" dirty="0" smtClean="0"/>
              <a:t>3</a:t>
            </a:r>
            <a:r>
              <a:rPr lang="en-US" baseline="30000" dirty="0" smtClean="0"/>
              <a:t>rd</a:t>
            </a:r>
            <a:r>
              <a:rPr lang="en-US" dirty="0" smtClean="0"/>
              <a:t> offense is a 3</a:t>
            </a:r>
            <a:r>
              <a:rPr lang="en-US" baseline="30000" dirty="0" smtClean="0"/>
              <a:t>rd</a:t>
            </a:r>
            <a:r>
              <a:rPr lang="en-US" dirty="0" smtClean="0"/>
              <a:t> Degree Felony</a:t>
            </a:r>
          </a:p>
          <a:p>
            <a:pPr lvl="2"/>
            <a:r>
              <a:rPr lang="en-US" dirty="0" smtClean="0"/>
              <a:t>Fine is up to $10,000, 2 to 10 years in prison, and license suspension 180 days to 2 years</a:t>
            </a:r>
            <a:endParaRPr lang="en-US" dirty="0"/>
          </a:p>
        </p:txBody>
      </p:sp>
    </p:spTree>
    <p:extLst>
      <p:ext uri="{BB962C8B-B14F-4D97-AF65-F5344CB8AC3E}">
        <p14:creationId xmlns:p14="http://schemas.microsoft.com/office/powerpoint/2010/main" val="845754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Alcoholic Beverages, Illegal Drugs, And Penalties</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University policy</a:t>
            </a:r>
          </a:p>
          <a:p>
            <a:pPr lvl="1"/>
            <a:r>
              <a:rPr lang="en-US" dirty="0" smtClean="0"/>
              <a:t>“Alcohol </a:t>
            </a:r>
            <a:r>
              <a:rPr lang="en-US" dirty="0"/>
              <a:t>use, possession, manufacturing, or distribution of alcoholic beverages (except as expressly authorized by University regulations), is prohibited on University premises and University-sponsored events. Students are expected to comply with all state and local laws, as well as all Residential Living and Learning regulations regarding the presence of alcohol in the residence halls (see University Housing Policy</a:t>
            </a:r>
            <a:r>
              <a:rPr lang="en-US" dirty="0" smtClean="0"/>
              <a:t>).” (TAMUC Student Code of Conduct)</a:t>
            </a:r>
          </a:p>
          <a:p>
            <a:pPr marL="914400" lvl="2" indent="0">
              <a:buNone/>
            </a:pPr>
            <a:endParaRPr lang="en-US" dirty="0"/>
          </a:p>
        </p:txBody>
      </p:sp>
    </p:spTree>
    <p:extLst>
      <p:ext uri="{BB962C8B-B14F-4D97-AF65-F5344CB8AC3E}">
        <p14:creationId xmlns:p14="http://schemas.microsoft.com/office/powerpoint/2010/main" val="1575242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Alcoholic Beverages, Illegal Drugs, And Penalties</a:t>
            </a:r>
            <a:br>
              <a:rPr lang="en-US" dirty="0"/>
            </a:br>
            <a:endParaRPr lang="en-US" dirty="0"/>
          </a:p>
        </p:txBody>
      </p:sp>
      <p:sp>
        <p:nvSpPr>
          <p:cNvPr id="3" name="Content Placeholder 2"/>
          <p:cNvSpPr>
            <a:spLocks noGrp="1"/>
          </p:cNvSpPr>
          <p:nvPr>
            <p:ph idx="1"/>
          </p:nvPr>
        </p:nvSpPr>
        <p:spPr>
          <a:xfrm>
            <a:off x="824248" y="1853754"/>
            <a:ext cx="10174309" cy="3941739"/>
          </a:xfrm>
        </p:spPr>
        <p:txBody>
          <a:bodyPr>
            <a:normAutofit fontScale="92500"/>
          </a:bodyPr>
          <a:lstStyle/>
          <a:p>
            <a:r>
              <a:rPr lang="en-US" dirty="0" smtClean="0"/>
              <a:t>University policy</a:t>
            </a:r>
          </a:p>
          <a:p>
            <a:pPr lvl="1"/>
            <a:r>
              <a:rPr lang="en-US" dirty="0" smtClean="0"/>
              <a:t>Possession </a:t>
            </a:r>
            <a:r>
              <a:rPr lang="en-US" dirty="0"/>
              <a:t>or consumption of alcohol by anyone under the age of 21 is prohibited. </a:t>
            </a:r>
            <a:endParaRPr lang="en-US" dirty="0" smtClean="0"/>
          </a:p>
          <a:p>
            <a:pPr lvl="1"/>
            <a:r>
              <a:rPr lang="en-US" dirty="0" smtClean="0"/>
              <a:t>Providing </a:t>
            </a:r>
            <a:r>
              <a:rPr lang="en-US" dirty="0"/>
              <a:t>alcohol or access to alcohol to anyone under the age of 21 is prohibited. </a:t>
            </a:r>
            <a:endParaRPr lang="en-US" dirty="0" smtClean="0"/>
          </a:p>
          <a:p>
            <a:pPr lvl="1"/>
            <a:r>
              <a:rPr lang="en-US" dirty="0" smtClean="0"/>
              <a:t>Being </a:t>
            </a:r>
            <a:r>
              <a:rPr lang="en-US" dirty="0"/>
              <a:t>found in a state of public intoxication or drunkenness is prohibited. </a:t>
            </a:r>
            <a:endParaRPr lang="en-US" dirty="0" smtClean="0"/>
          </a:p>
          <a:p>
            <a:pPr lvl="1"/>
            <a:r>
              <a:rPr lang="en-US" dirty="0" smtClean="0"/>
              <a:t>Possession </a:t>
            </a:r>
            <a:r>
              <a:rPr lang="en-US" dirty="0"/>
              <a:t>of common containers (e.g. kegs, trash cans, etc.) on campus is prohibited. </a:t>
            </a:r>
            <a:endParaRPr lang="en-US" dirty="0" smtClean="0"/>
          </a:p>
          <a:p>
            <a:pPr lvl="1"/>
            <a:r>
              <a:rPr lang="en-US" dirty="0" smtClean="0"/>
              <a:t>Operating </a:t>
            </a:r>
            <a:r>
              <a:rPr lang="en-US" dirty="0"/>
              <a:t>a motor vehicle or another form of transportation while intoxicated or while under the influence of alcohol is prohibited. </a:t>
            </a:r>
            <a:endParaRPr lang="en-US" dirty="0" smtClean="0"/>
          </a:p>
          <a:p>
            <a:pPr lvl="1"/>
            <a:r>
              <a:rPr lang="en-US" dirty="0" smtClean="0"/>
              <a:t>Violating </a:t>
            </a:r>
            <a:r>
              <a:rPr lang="en-US" dirty="0"/>
              <a:t>any provision of the Code of Student Conduct while under the influence of alcohol is prohibited</a:t>
            </a:r>
          </a:p>
        </p:txBody>
      </p:sp>
    </p:spTree>
    <p:extLst>
      <p:ext uri="{BB962C8B-B14F-4D97-AF65-F5344CB8AC3E}">
        <p14:creationId xmlns:p14="http://schemas.microsoft.com/office/powerpoint/2010/main" val="135397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993016" cy="1325563"/>
          </a:xfrm>
        </p:spPr>
        <p:txBody>
          <a:bodyPr/>
          <a:lstStyle/>
          <a:p>
            <a:r>
              <a:rPr lang="en-US" sz="4000" dirty="0"/>
              <a:t>A</a:t>
            </a:r>
            <a:r>
              <a:rPr lang="en-US" sz="4000" dirty="0" smtClean="0"/>
              <a:t>lcoholic</a:t>
            </a:r>
            <a:r>
              <a:rPr lang="en-US" dirty="0" smtClean="0"/>
              <a:t> </a:t>
            </a:r>
            <a:r>
              <a:rPr lang="en-US" dirty="0"/>
              <a:t>B</a:t>
            </a:r>
            <a:r>
              <a:rPr lang="en-US" dirty="0" smtClean="0"/>
              <a:t>everages</a:t>
            </a:r>
            <a:r>
              <a:rPr lang="en-US" dirty="0"/>
              <a:t>, I</a:t>
            </a:r>
            <a:r>
              <a:rPr lang="en-US" dirty="0" smtClean="0"/>
              <a:t>llegal </a:t>
            </a:r>
            <a:r>
              <a:rPr lang="en-US" dirty="0"/>
              <a:t>D</a:t>
            </a:r>
            <a:r>
              <a:rPr lang="en-US" dirty="0" smtClean="0"/>
              <a:t>rugs</a:t>
            </a:r>
            <a:r>
              <a:rPr lang="en-US" dirty="0"/>
              <a:t>, </a:t>
            </a:r>
            <a:r>
              <a:rPr lang="en-US" dirty="0" smtClean="0"/>
              <a:t>And Penalties</a:t>
            </a:r>
            <a:endParaRPr lang="en-US" dirty="0"/>
          </a:p>
        </p:txBody>
      </p:sp>
      <p:sp>
        <p:nvSpPr>
          <p:cNvPr id="3" name="Content Placeholder 2"/>
          <p:cNvSpPr>
            <a:spLocks noGrp="1"/>
          </p:cNvSpPr>
          <p:nvPr>
            <p:ph idx="1"/>
          </p:nvPr>
        </p:nvSpPr>
        <p:spPr/>
        <p:txBody>
          <a:bodyPr>
            <a:normAutofit/>
          </a:bodyPr>
          <a:lstStyle/>
          <a:p>
            <a:r>
              <a:rPr lang="en-US" dirty="0" smtClean="0"/>
              <a:t>Possession of Drugs</a:t>
            </a:r>
          </a:p>
          <a:p>
            <a:pPr lvl="1"/>
            <a:r>
              <a:rPr lang="en-US" dirty="0" smtClean="0"/>
              <a:t>Possession of a usable quantity of marijuana (2 oz. or less) is an offense under state law, and a Class B Misdemeanor</a:t>
            </a:r>
          </a:p>
          <a:p>
            <a:pPr lvl="2"/>
            <a:r>
              <a:rPr lang="en-US" dirty="0" smtClean="0"/>
              <a:t>Fine up to $2,000 and confinement in jail up to 180 days</a:t>
            </a:r>
          </a:p>
          <a:p>
            <a:pPr lvl="1"/>
            <a:r>
              <a:rPr lang="en-US" dirty="0" smtClean="0"/>
              <a:t>Possession of heroin, cocaine, methamphetamine, methadone, psilocin, mescaline, and The Opiates</a:t>
            </a:r>
          </a:p>
          <a:p>
            <a:pPr lvl="2"/>
            <a:r>
              <a:rPr lang="en-US" dirty="0" smtClean="0"/>
              <a:t>Possession of these major drugs carries varied punishments and even the possession of only a single usable amount still carries a State Jail Felony punishment.</a:t>
            </a:r>
          </a:p>
          <a:p>
            <a:pPr lvl="2"/>
            <a:r>
              <a:rPr lang="en-US" dirty="0" smtClean="0"/>
              <a:t>Fine up to $10,000, up to 2 years in jail (unusable amount), 15-99 years or life and up to $250,000 fine (usable amount)</a:t>
            </a:r>
          </a:p>
        </p:txBody>
      </p:sp>
    </p:spTree>
    <p:extLst>
      <p:ext uri="{BB962C8B-B14F-4D97-AF65-F5344CB8AC3E}">
        <p14:creationId xmlns:p14="http://schemas.microsoft.com/office/powerpoint/2010/main" val="3964073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020" y="443910"/>
            <a:ext cx="10049070" cy="1049235"/>
          </a:xfrm>
        </p:spPr>
        <p:txBody>
          <a:bodyPr>
            <a:normAutofit fontScale="90000"/>
          </a:bodyPr>
          <a:lstStyle/>
          <a:p>
            <a:r>
              <a:rPr lang="en-US" dirty="0"/>
              <a:t>Alcoholic Beverages, Illegal Drugs, And Penalties</a:t>
            </a:r>
          </a:p>
        </p:txBody>
      </p:sp>
      <p:sp>
        <p:nvSpPr>
          <p:cNvPr id="3" name="Content Placeholder 2"/>
          <p:cNvSpPr>
            <a:spLocks noGrp="1"/>
          </p:cNvSpPr>
          <p:nvPr>
            <p:ph idx="1"/>
          </p:nvPr>
        </p:nvSpPr>
        <p:spPr>
          <a:xfrm>
            <a:off x="257577" y="1822549"/>
            <a:ext cx="11487955" cy="4372189"/>
          </a:xfrm>
        </p:spPr>
        <p:txBody>
          <a:bodyPr>
            <a:normAutofit fontScale="92500" lnSpcReduction="10000"/>
          </a:bodyPr>
          <a:lstStyle/>
          <a:p>
            <a:r>
              <a:rPr lang="en-US" dirty="0" smtClean="0"/>
              <a:t>University Policy</a:t>
            </a:r>
          </a:p>
          <a:p>
            <a:pPr lvl="1"/>
            <a:r>
              <a:rPr lang="en-US" dirty="0" smtClean="0"/>
              <a:t>“Students </a:t>
            </a:r>
            <a:r>
              <a:rPr lang="en-US" dirty="0"/>
              <a:t>are expected to comply with all federal and state laws regarding legal and illegal drugs (see Health and Safety Code Chapter 481. Texas Controlled Substance Act, Texas Penal Code Chapter 49, and Texas Agric. Chapter 122). Any substance </a:t>
            </a:r>
            <a:r>
              <a:rPr lang="en-US" dirty="0" smtClean="0"/>
              <a:t>for </a:t>
            </a:r>
            <a:r>
              <a:rPr lang="en-US" dirty="0"/>
              <a:t>that, when taken into the human body, can impair the normal use of mental or physical facilities. The unauthorized possession, use, manufacture, sale, or distribution of any counterfeit, illegal, dangerous, “designer,” or controlled drug, or other substance is prohibited. The possession of drug paraphernalia means equipment, a product, or material that is used or intended for use to impair the normal mental or physical faculties. </a:t>
            </a:r>
            <a:endParaRPr lang="en-US" dirty="0" smtClean="0"/>
          </a:p>
          <a:p>
            <a:pPr lvl="1"/>
            <a:r>
              <a:rPr lang="en-US" dirty="0" smtClean="0"/>
              <a:t>Examples </a:t>
            </a:r>
            <a:r>
              <a:rPr lang="en-US" dirty="0"/>
              <a:t>of prohibited activities include, but are not limited to: </a:t>
            </a:r>
          </a:p>
          <a:p>
            <a:pPr lvl="2"/>
            <a:r>
              <a:rPr lang="en-US" dirty="0" smtClean="0"/>
              <a:t>Use</a:t>
            </a:r>
            <a:r>
              <a:rPr lang="en-US" dirty="0"/>
              <a:t>, or transport of </a:t>
            </a:r>
            <a:r>
              <a:rPr lang="en-US" dirty="0" smtClean="0"/>
              <a:t>hemp</a:t>
            </a:r>
          </a:p>
          <a:p>
            <a:pPr lvl="2"/>
            <a:r>
              <a:rPr lang="en-US" dirty="0" smtClean="0"/>
              <a:t>Use</a:t>
            </a:r>
            <a:r>
              <a:rPr lang="en-US" dirty="0"/>
              <a:t>, manufacture, sale, or distribution of prescription medications </a:t>
            </a:r>
            <a:endParaRPr lang="en-US" dirty="0" smtClean="0"/>
          </a:p>
          <a:p>
            <a:pPr lvl="2"/>
            <a:r>
              <a:rPr lang="en-US" dirty="0" smtClean="0"/>
              <a:t>Being </a:t>
            </a:r>
            <a:r>
              <a:rPr lang="en-US" dirty="0"/>
              <a:t>under the influence of a substance (intoxication) and not having the normal use of mental or physical </a:t>
            </a:r>
            <a:r>
              <a:rPr lang="en-US" dirty="0" smtClean="0"/>
              <a:t>faculties” (TAMUC Student Code of Conduct)</a:t>
            </a:r>
          </a:p>
        </p:txBody>
      </p:sp>
    </p:spTree>
    <p:extLst>
      <p:ext uri="{BB962C8B-B14F-4D97-AF65-F5344CB8AC3E}">
        <p14:creationId xmlns:p14="http://schemas.microsoft.com/office/powerpoint/2010/main" val="3331645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54">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FFC000"/>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82</TotalTime>
  <Words>2993</Words>
  <Application>Microsoft Office PowerPoint</Application>
  <PresentationFormat>Widescreen</PresentationFormat>
  <Paragraphs>232</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Risk Management</vt:lpstr>
      <vt:lpstr>Topics to be covered</vt:lpstr>
      <vt:lpstr>Alcoholic Beverages, Illegal Drugs, And Penalties </vt:lpstr>
      <vt:lpstr>Alcoholic Beverages, Illegal Drugs, And Penalties </vt:lpstr>
      <vt:lpstr>Alcoholic Beverages, Illegal Drugs, And Penalties </vt:lpstr>
      <vt:lpstr>Alcoholic Beverages, Illegal Drugs, And Penalties </vt:lpstr>
      <vt:lpstr>Alcoholic Beverages, Illegal Drugs, And Penalties </vt:lpstr>
      <vt:lpstr>Alcoholic Beverages, Illegal Drugs, And Penalties</vt:lpstr>
      <vt:lpstr>Alcoholic Beverages, Illegal Drugs, And Penalties</vt:lpstr>
      <vt:lpstr>Mitigation of Alcohol</vt:lpstr>
      <vt:lpstr>What Should you do?</vt:lpstr>
      <vt:lpstr>Hazing </vt:lpstr>
      <vt:lpstr>Prevent Hazing</vt:lpstr>
      <vt:lpstr>Sexual Harassment</vt:lpstr>
      <vt:lpstr>Sexual Exploitation</vt:lpstr>
      <vt:lpstr>Sexual Abuse and Harassment</vt:lpstr>
      <vt:lpstr>Consent</vt:lpstr>
      <vt:lpstr>How to Reduce the Risk of Sexual Assault</vt:lpstr>
      <vt:lpstr>If you have been sexually assaulted</vt:lpstr>
      <vt:lpstr>If you have been sexually assaulted</vt:lpstr>
      <vt:lpstr>How to help Victims</vt:lpstr>
      <vt:lpstr>People to Contact </vt:lpstr>
      <vt:lpstr>Fire and Life Safety</vt:lpstr>
      <vt:lpstr>General Fire/Life Safety Guidelines</vt:lpstr>
      <vt:lpstr>General Fire/Life Safety Guidelines</vt:lpstr>
      <vt:lpstr>Fire Safety</vt:lpstr>
      <vt:lpstr>Inclement Weather</vt:lpstr>
      <vt:lpstr>Campus Emergency</vt:lpstr>
      <vt:lpstr>Travel</vt:lpstr>
      <vt:lpstr>Travel</vt:lpstr>
      <vt:lpstr>Accessibility</vt:lpstr>
      <vt:lpstr>Accessibility</vt:lpstr>
      <vt:lpstr>Accommodation Statement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Jeremy Sippel</dc:creator>
  <cp:lastModifiedBy>Jeremy Sippel</cp:lastModifiedBy>
  <cp:revision>8</cp:revision>
  <dcterms:created xsi:type="dcterms:W3CDTF">2020-05-12T15:34:50Z</dcterms:created>
  <dcterms:modified xsi:type="dcterms:W3CDTF">2020-08-13T13:32:57Z</dcterms:modified>
</cp:coreProperties>
</file>